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9" clrIdx="2"/>
  <p:cmAuthor id="3" name="Johanna Beck" initials="JB" lastIdx="1"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8550" autoAdjust="0"/>
    <p:restoredTop sz="71551" autoAdjust="0"/>
  </p:normalViewPr>
  <p:slideViewPr>
    <p:cSldViewPr>
      <p:cViewPr>
        <p:scale>
          <a:sx n="80" d="100"/>
          <a:sy n="80" d="100"/>
        </p:scale>
        <p:origin x="-1326" y="-24"/>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auji-euru-banknotai.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lt.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auji-euru-banknotai.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auji-euru-banknotai.eu/Eur&#371;-monetos/Eur&#371;-monetos/Bendrosios-pus&#279;s/1-centas"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auji-euru-banknotai.eu/Mokomoji-med&#382;iaga-ir-leidiniai/Kurios-&#353;alies-&#353;i-monet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auji-euru-banknotai.eu/Serija-&#8222;Europa&#8220;/Mitas-apie-Europ&#261;"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kern="1200" dirty="0" smtClean="0">
                <a:solidFill>
                  <a:schemeClr val="tx1"/>
                </a:solidFill>
                <a:effectLst/>
                <a:latin typeface="Arial" charset="0"/>
                <a:ea typeface="+mn-ea"/>
                <a:cs typeface="+mn-cs"/>
              </a:rPr>
              <a:t>Šių skaidrių tikslas – padėti mokytojams supažindinti savo mokinius su eurų banknotais ir monetomis. Pastabų laukelyje prie kiekvienos skaidrės pateikiama papildomos informacijos. Šios skaidrės gali būti naudojamos ir po vieną, ir visos kartu. Tikimės, kad jos bus Jums naudingos. </a:t>
            </a:r>
          </a:p>
          <a:p>
            <a:endParaRPr lang="lt-LT" sz="1200" kern="1200" dirty="0" smtClean="0">
              <a:solidFill>
                <a:schemeClr val="tx1"/>
              </a:solidFill>
              <a:effectLst/>
              <a:latin typeface="Arial" charset="0"/>
              <a:ea typeface="+mn-ea"/>
              <a:cs typeface="+mn-cs"/>
            </a:endParaRPr>
          </a:p>
          <a:p>
            <a:r>
              <a:rPr lang="lt-LT" sz="1200" kern="1200" dirty="0" smtClean="0">
                <a:solidFill>
                  <a:schemeClr val="tx1"/>
                </a:solidFill>
                <a:effectLst/>
                <a:latin typeface="Arial" charset="0"/>
                <a:ea typeface="+mn-ea"/>
                <a:cs typeface="+mn-cs"/>
              </a:rPr>
              <a:t>Daugiau informacijos apie eurų banknotus ir monetas rasite internete adresu </a:t>
            </a:r>
            <a:r>
              <a:rPr lang="lt-LT" sz="1200" u="sng" dirty="0" smtClean="0">
                <a:solidFill>
                  <a:schemeClr val="tx1"/>
                </a:solidFill>
                <a:effectLst/>
                <a:latin typeface="Arial" charset="0"/>
                <a:hlinkClick r:id="rId3"/>
              </a:rPr>
              <a:t>http://www.nauji-euru-banknotai.eu/</a:t>
            </a:r>
            <a:r>
              <a:rPr lang="lt-LT" sz="1200" dirty="0" smtClean="0">
                <a:solidFill>
                  <a:schemeClr val="tx1"/>
                </a:solidFill>
                <a:effectLst/>
                <a:latin typeface="Arial" charset="0"/>
              </a:rPr>
              <a:t> </a:t>
            </a:r>
            <a:r>
              <a:rPr lang="lt-LT" sz="1200" kern="1200" dirty="0" smtClean="0">
                <a:solidFill>
                  <a:schemeClr val="tx1"/>
                </a:solidFill>
                <a:effectLst/>
                <a:latin typeface="Arial" charset="0"/>
                <a:ea typeface="+mn-ea"/>
                <a:cs typeface="+mn-cs"/>
              </a:rPr>
              <a:t>arba </a:t>
            </a:r>
            <a:r>
              <a:rPr lang="lt-LT" sz="1200" u="sng" dirty="0" smtClean="0">
                <a:solidFill>
                  <a:schemeClr val="tx1"/>
                </a:solidFill>
                <a:effectLst/>
                <a:latin typeface="Arial" charset="0"/>
                <a:hlinkClick r:id="rId4"/>
              </a:rPr>
              <a:t>https://www.ecb.europa.eu/euro/html/index.lt.html</a:t>
            </a:r>
            <a:r>
              <a:rPr lang="lt-LT" sz="1200" kern="1200" dirty="0" smtClean="0">
                <a:solidFill>
                  <a:schemeClr val="tx1"/>
                </a:solidFill>
                <a:effectLst/>
                <a:latin typeface="Arial" charset="0"/>
                <a:ea typeface="+mn-ea"/>
                <a:cs typeface="+mn-cs"/>
              </a:rPr>
              <a:t>. </a:t>
            </a:r>
            <a:endParaRPr lang="lt-LT"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lt-LT" altLang="de-DE" noProof="0" dirty="0" smtClean="0"/>
              <a:t>Spustelėję ant banknoto galėsite pažiūrėti filmuką apie tai, kaip patikrinti, ar 20 eurų banknotas tikras, jį kreipiant. </a:t>
            </a:r>
            <a:endParaRPr lang="lt-LT" altLang="de-DE" noProof="0"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kern="1200" dirty="0" smtClean="0">
                <a:solidFill>
                  <a:schemeClr val="tx1"/>
                </a:solidFill>
                <a:effectLst/>
                <a:latin typeface="Arial" charset="0"/>
                <a:ea typeface="+mn-ea"/>
                <a:cs typeface="+mn-cs"/>
              </a:rPr>
              <a:t>Šioje skaidrėje galite patys sudėlioti apsaugos priemones ant banknoto į reikiamas vietas. </a:t>
            </a:r>
            <a:endParaRPr lang="lt-LT"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b="0" i="0" u="none" strike="noStrike" kern="1200" dirty="0" smtClean="0">
                <a:solidFill>
                  <a:schemeClr val="tx1"/>
                </a:solidFill>
                <a:effectLst/>
                <a:latin typeface="Arial" charset="0"/>
                <a:ea typeface="+mn-ea"/>
                <a:cs typeface="+mn-cs"/>
              </a:rPr>
              <a:t>Eurais rūpinasi Europos Centrinis Bankas ir euro zonos šalių nacionaliniai centriniai bankai. Europos Centrinis Bankas yra įsikūręs Frankfurte, Vokietijoje. Kiekviena šalis turi savo nacionalinį centrinį </a:t>
            </a:r>
            <a:r>
              <a:rPr lang="lt-LT" sz="1200" b="0" i="0" u="none" strike="noStrike" kern="1200" dirty="0" smtClean="0">
                <a:solidFill>
                  <a:schemeClr val="tx1"/>
                </a:solidFill>
                <a:effectLst/>
                <a:latin typeface="Arial" charset="0"/>
                <a:ea typeface="+mn-ea"/>
                <a:cs typeface="+mn-cs"/>
              </a:rPr>
              <a:t>banką</a:t>
            </a:r>
            <a:r>
              <a:rPr lang="en-GB" sz="1200" b="0" i="0" u="none" strike="noStrike" kern="1200" dirty="0" smtClean="0">
                <a:solidFill>
                  <a:schemeClr val="tx1"/>
                </a:solidFill>
                <a:effectLst/>
                <a:latin typeface="Arial" charset="0"/>
                <a:ea typeface="+mn-ea"/>
                <a:cs typeface="+mn-cs"/>
              </a:rPr>
              <a:t>.</a:t>
            </a:r>
            <a:r>
              <a:rPr lang="en-GB" sz="1200" b="0" i="0" u="none" strike="noStrike" kern="1200" baseline="0" dirty="0" smtClean="0">
                <a:solidFill>
                  <a:schemeClr val="tx1"/>
                </a:solidFill>
                <a:effectLst/>
                <a:latin typeface="Arial" charset="0"/>
                <a:ea typeface="+mn-ea"/>
                <a:cs typeface="+mn-cs"/>
              </a:rPr>
              <a:t> </a:t>
            </a:r>
            <a:r>
              <a:rPr lang="lt-LT" sz="1200" b="0" i="0" u="none" strike="noStrike" kern="1200" baseline="0" noProof="0" dirty="0" smtClean="0">
                <a:solidFill>
                  <a:schemeClr val="tx1"/>
                </a:solidFill>
                <a:effectLst/>
                <a:latin typeface="Arial" charset="0"/>
                <a:ea typeface="+mn-ea"/>
                <a:cs typeface="+mn-cs"/>
              </a:rPr>
              <a:t>Jie paprastai </a:t>
            </a:r>
            <a:r>
              <a:rPr lang="lt-LT" sz="1200" b="0" i="0" u="none" strike="noStrike" kern="1200" noProof="0" dirty="0" smtClean="0">
                <a:solidFill>
                  <a:schemeClr val="tx1"/>
                </a:solidFill>
                <a:effectLst/>
                <a:latin typeface="Arial" charset="0"/>
                <a:ea typeface="+mn-ea"/>
                <a:cs typeface="+mn-cs"/>
              </a:rPr>
              <a:t>yra įsteigti šalių sostinėse</a:t>
            </a:r>
            <a:r>
              <a:rPr lang="lt-LT" sz="1200" b="0" i="0" u="none" strike="noStrike" kern="1200" dirty="0" smtClean="0">
                <a:solidFill>
                  <a:schemeClr val="tx1"/>
                </a:solidFill>
                <a:effectLst/>
                <a:latin typeface="Arial" charset="0"/>
                <a:ea typeface="+mn-ea"/>
                <a:cs typeface="+mn-cs"/>
              </a:rPr>
              <a:t>.</a:t>
            </a:r>
            <a:r>
              <a:rPr lang="lt-LT" dirty="0"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lt-LT" sz="1200" kern="1200" dirty="0" smtClean="0">
                <a:solidFill>
                  <a:schemeClr val="tx1"/>
                </a:solidFill>
                <a:effectLst/>
                <a:latin typeface="Arial" charset="0"/>
                <a:ea typeface="+mn-ea"/>
                <a:cs typeface="+mn-cs"/>
              </a:rPr>
              <a:t>Žaiskite žaidimą </a:t>
            </a:r>
            <a:r>
              <a:rPr lang="lt-LT" sz="1200" i="1" kern="1200" dirty="0" smtClean="0">
                <a:solidFill>
                  <a:schemeClr val="tx1"/>
                </a:solidFill>
                <a:effectLst/>
                <a:latin typeface="Arial" charset="0"/>
                <a:ea typeface="+mn-ea"/>
                <a:cs typeface="+mn-cs"/>
              </a:rPr>
              <a:t>Euro Run</a:t>
            </a:r>
            <a:r>
              <a:rPr lang="lt-LT" sz="1200" kern="1200" dirty="0" smtClean="0">
                <a:solidFill>
                  <a:schemeClr val="tx1"/>
                </a:solidFill>
                <a:effectLst/>
                <a:latin typeface="Arial" charset="0"/>
                <a:ea typeface="+mn-ea"/>
                <a:cs typeface="+mn-cs"/>
              </a:rPr>
              <a:t> internete adresu </a:t>
            </a:r>
            <a:r>
              <a:rPr lang="lt-LT" sz="1200" u="sng" dirty="0" smtClean="0">
                <a:solidFill>
                  <a:schemeClr val="tx1"/>
                </a:solidFill>
                <a:effectLst/>
                <a:latin typeface="Arial" charset="0"/>
                <a:hlinkClick r:id="rId3"/>
              </a:rPr>
              <a:t>www.nauji-euru-banknotai.eu</a:t>
            </a:r>
            <a:r>
              <a:rPr lang="lt-LT" sz="1200" kern="1200" dirty="0" smtClean="0">
                <a:solidFill>
                  <a:schemeClr val="tx1"/>
                </a:solidFill>
                <a:effectLst/>
                <a:latin typeface="Arial"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lt-LT"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kern="1200" dirty="0" smtClean="0">
                <a:solidFill>
                  <a:schemeClr val="tx1"/>
                </a:solidFill>
                <a:effectLst/>
                <a:latin typeface="Arial" charset="0"/>
                <a:ea typeface="+mn-ea"/>
                <a:cs typeface="+mn-cs"/>
              </a:rPr>
              <a:t>Europos Centrinis Bankas ir euro zonos šalių nacionaliniai centriniai bankai organizuoja varžybas. Jos vyks nuo 2015 m. lapkričio 25 d. iki 2016 m. vasario 25 d. Paraginkite mokinius jose dalyvauti! 100 geriausių žaidėjų gaus po naująjį 20 eurų nominalo banknotą graviruotame rėmelyje. </a:t>
            </a:r>
          </a:p>
          <a:p>
            <a:pPr marL="0" marR="0" indent="0" algn="l" defTabSz="914400" rtl="0" eaLnBrk="0" fontAlgn="base" latinLnBrk="0" hangingPunct="0">
              <a:lnSpc>
                <a:spcPct val="100000"/>
              </a:lnSpc>
              <a:spcBef>
                <a:spcPct val="30000"/>
              </a:spcBef>
              <a:spcAft>
                <a:spcPct val="0"/>
              </a:spcAft>
              <a:buClrTx/>
              <a:buSzTx/>
              <a:buFontTx/>
              <a:buNone/>
              <a:tabLst/>
              <a:defRPr/>
            </a:pPr>
            <a:endParaRPr lang="lt-LT"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kern="1200" noProof="0" dirty="0" smtClean="0">
                <a:solidFill>
                  <a:schemeClr val="tx1"/>
                </a:solidFill>
                <a:effectLst/>
                <a:latin typeface="Arial" charset="0"/>
                <a:ea typeface="+mn-ea"/>
                <a:cs typeface="+mn-cs"/>
              </a:rPr>
              <a:t>Kiekvienos eurų monetos viena pusė yra bendroji europinė, kita – nacionalinė. Ant europinės pusės pavaizduotas Europos žemėlapis. Dizaino autorius – </a:t>
            </a:r>
            <a:r>
              <a:rPr lang="lt-LT" sz="1200" kern="1200" noProof="0" dirty="0" err="1" smtClean="0">
                <a:solidFill>
                  <a:schemeClr val="tx1"/>
                </a:solidFill>
                <a:effectLst/>
                <a:latin typeface="Arial" charset="0"/>
                <a:ea typeface="+mn-ea"/>
                <a:cs typeface="+mn-cs"/>
              </a:rPr>
              <a:t>Luc</a:t>
            </a:r>
            <a:r>
              <a:rPr lang="lt-LT" sz="1200" kern="1200" noProof="0" dirty="0" smtClean="0">
                <a:solidFill>
                  <a:schemeClr val="tx1"/>
                </a:solidFill>
                <a:effectLst/>
                <a:latin typeface="Arial" charset="0"/>
                <a:ea typeface="+mn-ea"/>
                <a:cs typeface="+mn-cs"/>
              </a:rPr>
              <a:t> </a:t>
            </a:r>
            <a:r>
              <a:rPr lang="lt-LT" sz="1200" kern="1200" noProof="0" dirty="0" err="1" smtClean="0">
                <a:solidFill>
                  <a:schemeClr val="tx1"/>
                </a:solidFill>
                <a:effectLst/>
                <a:latin typeface="Arial" charset="0"/>
                <a:ea typeface="+mn-ea"/>
                <a:cs typeface="+mn-cs"/>
              </a:rPr>
              <a:t>Luycx</a:t>
            </a:r>
            <a:r>
              <a:rPr lang="lt-LT" sz="1200" kern="1200" noProof="0" dirty="0" smtClean="0">
                <a:solidFill>
                  <a:schemeClr val="tx1"/>
                </a:solidFill>
                <a:effectLst/>
                <a:latin typeface="Arial" charset="0"/>
                <a:ea typeface="+mn-ea"/>
                <a:cs typeface="+mn-cs"/>
              </a:rPr>
              <a:t> iš Belgijos karališkosios monetų kalyklos. Ant nacionalinių pusių vaizduojamas koks nors įžymus žmogus arba statinys, arba koks nors nacionalinis simbolis. Kai kurių šalių visų nominalų monetos yra to paties dizaino, kitų šalių skirtingo nominalo monetos – skirtingo dizaino. Visas eurų monetas galima naudoti visose euro zonos šalyse. </a:t>
            </a:r>
          </a:p>
          <a:p>
            <a:endParaRPr lang="lt-LT" sz="1200" kern="1200" noProof="0" dirty="0" smtClean="0">
              <a:solidFill>
                <a:schemeClr val="tx1"/>
              </a:solidFill>
              <a:effectLst/>
              <a:latin typeface="Arial" charset="0"/>
              <a:ea typeface="+mn-ea"/>
              <a:cs typeface="+mn-cs"/>
            </a:endParaRPr>
          </a:p>
          <a:p>
            <a:r>
              <a:rPr lang="lt-LT" sz="1200" kern="1200" noProof="0" dirty="0" smtClean="0">
                <a:solidFill>
                  <a:schemeClr val="tx1"/>
                </a:solidFill>
                <a:effectLst/>
                <a:latin typeface="Arial" charset="0"/>
                <a:ea typeface="+mn-ea"/>
                <a:cs typeface="+mn-cs"/>
              </a:rPr>
              <a:t>Daugiau informacijos apie monetas rasite internete adresu </a:t>
            </a:r>
            <a:r>
              <a:rPr lang="lt-LT" sz="1200" u="sng" noProof="0" dirty="0" smtClean="0">
                <a:solidFill>
                  <a:schemeClr val="tx1"/>
                </a:solidFill>
                <a:effectLst/>
                <a:latin typeface="Arial" charset="0"/>
                <a:hlinkClick r:id="rId3"/>
              </a:rPr>
              <a:t>http://www.nauji-euru-banknotai.eu/Eurų-monetos/Eurų-monetos/Bendrosios-pusės/1-centas</a:t>
            </a:r>
            <a:r>
              <a:rPr lang="lt-LT" sz="1200" kern="1200" noProof="0" dirty="0" smtClean="0">
                <a:solidFill>
                  <a:schemeClr val="tx1"/>
                </a:solidFill>
                <a:effectLst/>
                <a:latin typeface="Arial" charset="0"/>
                <a:ea typeface="+mn-ea"/>
                <a:cs typeface="+mn-cs"/>
              </a:rPr>
              <a:t>.   </a:t>
            </a:r>
          </a:p>
          <a:p>
            <a:endParaRPr lang="lt-LT" sz="1200" kern="1200" noProof="0" dirty="0" smtClean="0">
              <a:solidFill>
                <a:schemeClr val="tx1"/>
              </a:solidFill>
              <a:effectLst/>
              <a:latin typeface="Arial" charset="0"/>
              <a:ea typeface="+mn-ea"/>
              <a:cs typeface="+mn-cs"/>
            </a:endParaRPr>
          </a:p>
          <a:p>
            <a:r>
              <a:rPr lang="lt-LT" sz="1200" kern="1200" noProof="0" dirty="0" smtClean="0">
                <a:solidFill>
                  <a:schemeClr val="tx1"/>
                </a:solidFill>
                <a:effectLst/>
                <a:latin typeface="Arial" charset="0"/>
                <a:ea typeface="+mn-ea"/>
                <a:cs typeface="+mn-cs"/>
              </a:rPr>
              <a:t>Pirmieji eurų banknotai ir monetos apyvartoje pasirodė 2002 m. dvylikoje šalių. Euro įvedimas buvo didžiausia per pusšimtį metų logistinė operacija Europoje. </a:t>
            </a:r>
          </a:p>
          <a:p>
            <a:endParaRPr lang="lt-LT" sz="1200" kern="1200" noProof="0" dirty="0" smtClean="0">
              <a:solidFill>
                <a:schemeClr val="tx1"/>
              </a:solidFill>
              <a:effectLst/>
              <a:latin typeface="Arial" charset="0"/>
              <a:ea typeface="+mn-ea"/>
              <a:cs typeface="+mn-cs"/>
            </a:endParaRPr>
          </a:p>
          <a:p>
            <a:r>
              <a:rPr lang="lt-LT" sz="1200" b="1" kern="1200" noProof="0" dirty="0" smtClean="0">
                <a:solidFill>
                  <a:schemeClr val="tx1"/>
                </a:solidFill>
                <a:effectLst/>
                <a:latin typeface="Arial" charset="0"/>
                <a:ea typeface="+mn-ea"/>
                <a:cs typeface="+mn-cs"/>
              </a:rPr>
              <a:t>Pasiūlymai: </a:t>
            </a:r>
            <a:r>
              <a:rPr lang="lt-LT" sz="1200" kern="1200" noProof="0" dirty="0" smtClean="0">
                <a:solidFill>
                  <a:schemeClr val="tx1"/>
                </a:solidFill>
                <a:effectLst/>
                <a:latin typeface="Arial" charset="0"/>
                <a:ea typeface="+mn-ea"/>
                <a:cs typeface="+mn-cs"/>
              </a:rPr>
              <a:t>šioje skaidrėje monetas galima stumdyti iš vienos vietos į kitą. Mokinių galima paprašyti parodyti, iš kurios šalies kuri moneta. Jei jie norėtų sužinoti daugiau apie tai, iš kurios šalies kuri moneta, galima pažaisti žaidimą „Kurios šalies ši moneta?“. Žaidimą rasite internete adresu </a:t>
            </a:r>
            <a:r>
              <a:rPr lang="lt-LT" sz="1200" u="sng" noProof="0" dirty="0" smtClean="0">
                <a:solidFill>
                  <a:schemeClr val="tx1"/>
                </a:solidFill>
                <a:effectLst/>
                <a:latin typeface="Arial" charset="0"/>
                <a:hlinkClick r:id="rId4"/>
              </a:rPr>
              <a:t>http://www.nauji-euru-banknotai.eu/Mokomoji-medžiaga-ir-leidiniai/Kurios-šalies-ši-moneta</a:t>
            </a:r>
            <a:r>
              <a:rPr lang="lt-LT" sz="1200" kern="1200" noProof="0" dirty="0" smtClean="0">
                <a:solidFill>
                  <a:schemeClr val="tx1"/>
                </a:solidFill>
                <a:effectLst/>
                <a:latin typeface="Arial" charset="0"/>
                <a:ea typeface="+mn-ea"/>
                <a:cs typeface="+mn-cs"/>
              </a:rPr>
              <a:t>. </a:t>
            </a:r>
          </a:p>
          <a:p>
            <a:endParaRPr lang="lt-LT" sz="1200" b="1" kern="1200" noProof="0" dirty="0" smtClean="0">
              <a:solidFill>
                <a:schemeClr val="tx1"/>
              </a:solidFill>
              <a:effectLst/>
              <a:latin typeface="Arial" charset="0"/>
              <a:ea typeface="+mn-ea"/>
              <a:cs typeface="+mn-cs"/>
            </a:endParaRPr>
          </a:p>
          <a:p>
            <a:r>
              <a:rPr lang="lt-LT" sz="1200" b="1" kern="1200" noProof="0" dirty="0" smtClean="0">
                <a:solidFill>
                  <a:schemeClr val="tx1"/>
                </a:solidFill>
                <a:effectLst/>
                <a:latin typeface="Arial" charset="0"/>
                <a:ea typeface="+mn-ea"/>
                <a:cs typeface="+mn-cs"/>
              </a:rPr>
              <a:t>Trumpai apie 1 euro nominalo monetų nacionalines puses:</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Airija: </a:t>
            </a:r>
            <a:r>
              <a:rPr lang="lt-LT" sz="1200" kern="1200" noProof="0" dirty="0" smtClean="0">
                <a:solidFill>
                  <a:schemeClr val="tx1"/>
                </a:solidFill>
                <a:effectLst/>
                <a:latin typeface="Arial" charset="0"/>
                <a:ea typeface="+mn-ea"/>
                <a:cs typeface="+mn-cs"/>
              </a:rPr>
              <a:t>ant airiškų monetų pavaizduotas tradicinis Airijos simbolis – keltų arfa, nurodyti išleidimo metai ir iškaltas žodis „ÉIRE“ (Airija airiškai).</a:t>
            </a:r>
          </a:p>
          <a:p>
            <a:r>
              <a:rPr lang="lt-LT" sz="1200" b="1" kern="1200" noProof="0" dirty="0" smtClean="0">
                <a:solidFill>
                  <a:schemeClr val="tx1"/>
                </a:solidFill>
                <a:effectLst/>
                <a:latin typeface="Arial" charset="0"/>
                <a:ea typeface="+mn-ea"/>
                <a:cs typeface="+mn-cs"/>
              </a:rPr>
              <a:t>Austrija: </a:t>
            </a:r>
            <a:r>
              <a:rPr lang="lt-LT" sz="1200" kern="1200" noProof="0" dirty="0" smtClean="0">
                <a:solidFill>
                  <a:schemeClr val="tx1"/>
                </a:solidFill>
                <a:effectLst/>
                <a:latin typeface="Arial" charset="0"/>
                <a:ea typeface="+mn-ea"/>
                <a:cs typeface="+mn-cs"/>
              </a:rPr>
              <a:t>ant 1 euro monetos pavaizduotas žymus Austrijos kompozitorius Volfgangas </a:t>
            </a:r>
            <a:r>
              <a:rPr lang="lt-LT" sz="1200" kern="1200" noProof="0" dirty="0" err="1" smtClean="0">
                <a:solidFill>
                  <a:schemeClr val="tx1"/>
                </a:solidFill>
                <a:effectLst/>
                <a:latin typeface="Arial" charset="0"/>
                <a:ea typeface="+mn-ea"/>
                <a:cs typeface="+mn-cs"/>
              </a:rPr>
              <a:t>Amadėjus</a:t>
            </a:r>
            <a:r>
              <a:rPr lang="lt-LT" sz="1200" kern="1200" noProof="0" dirty="0" smtClean="0">
                <a:solidFill>
                  <a:schemeClr val="tx1"/>
                </a:solidFill>
                <a:effectLst/>
                <a:latin typeface="Arial" charset="0"/>
                <a:ea typeface="+mn-ea"/>
                <a:cs typeface="+mn-cs"/>
              </a:rPr>
              <a:t> Mocartas, pristatant Austriją kaip muzikos kraštą.</a:t>
            </a:r>
          </a:p>
          <a:p>
            <a:r>
              <a:rPr lang="lt-LT" sz="1200" b="1" kern="1200" noProof="0" dirty="0" smtClean="0">
                <a:solidFill>
                  <a:schemeClr val="tx1"/>
                </a:solidFill>
                <a:effectLst/>
                <a:latin typeface="Arial" charset="0"/>
                <a:ea typeface="+mn-ea"/>
                <a:cs typeface="+mn-cs"/>
              </a:rPr>
              <a:t>Belgija: </a:t>
            </a:r>
            <a:r>
              <a:rPr lang="lt-LT" sz="1200" kern="1200" noProof="0" dirty="0" smtClean="0">
                <a:solidFill>
                  <a:schemeClr val="tx1"/>
                </a:solidFill>
                <a:effectLst/>
                <a:latin typeface="Arial" charset="0"/>
                <a:ea typeface="+mn-ea"/>
                <a:cs typeface="+mn-cs"/>
              </a:rPr>
              <a:t>ant belgiškų monetų vaizduojami Belgijos monarchai. Nuo 2002 iki 2014 m. buvo vaizduojamas Karalius Albertas II. Nuo 2014 m. ant jų iškaltas Karaliaus Pilypo portretas. Galioja abiejų dizainų monetos.</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Estija: </a:t>
            </a:r>
            <a:r>
              <a:rPr lang="lt-LT" sz="1200" kern="1200" noProof="0" dirty="0" smtClean="0">
                <a:solidFill>
                  <a:schemeClr val="tx1"/>
                </a:solidFill>
                <a:effectLst/>
                <a:latin typeface="Arial" charset="0"/>
                <a:ea typeface="+mn-ea"/>
                <a:cs typeface="+mn-cs"/>
              </a:rPr>
              <a:t>estiškų eurų monetų visų nominalų nacionalinė pusė yra vienoda. Ant jų iškaltas geografinis Estijos atvaizdas ir žodis „EESTI“ (Estija estiškai).</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Graikija: </a:t>
            </a:r>
            <a:r>
              <a:rPr lang="lt-LT" sz="1200" kern="1200" noProof="0" dirty="0" smtClean="0">
                <a:solidFill>
                  <a:schemeClr val="tx1"/>
                </a:solidFill>
                <a:effectLst/>
                <a:latin typeface="Arial" charset="0"/>
                <a:ea typeface="+mn-ea"/>
                <a:cs typeface="+mn-cs"/>
              </a:rPr>
              <a:t>ant 1 euro monetos pavaizduota pelėda – motyvas iš Atėnų senovinės 4 drachmų monetos (V a. pr. Kr.). </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Ispanija: </a:t>
            </a:r>
            <a:r>
              <a:rPr lang="lt-LT" sz="1200" kern="1200" noProof="0" dirty="0" smtClean="0">
                <a:solidFill>
                  <a:schemeClr val="tx1"/>
                </a:solidFill>
                <a:effectLst/>
                <a:latin typeface="Arial" charset="0"/>
                <a:ea typeface="+mn-ea"/>
                <a:cs typeface="+mn-cs"/>
              </a:rPr>
              <a:t>ant 1 euro ir 2 eurų monetų – Ispanijos monarchų portretai. Ant monetų, išleistų nuo 2002 iki 2015 m., pavaizduotas Karalius </a:t>
            </a:r>
            <a:r>
              <a:rPr lang="lt-LT" sz="1200" kern="1200" noProof="0" dirty="0" err="1" smtClean="0">
                <a:solidFill>
                  <a:schemeClr val="tx1"/>
                </a:solidFill>
                <a:effectLst/>
                <a:latin typeface="Arial" charset="0"/>
                <a:ea typeface="+mn-ea"/>
                <a:cs typeface="+mn-cs"/>
              </a:rPr>
              <a:t>Chuanas</a:t>
            </a:r>
            <a:r>
              <a:rPr lang="lt-LT" sz="1200" kern="1200" noProof="0" dirty="0" smtClean="0">
                <a:solidFill>
                  <a:schemeClr val="tx1"/>
                </a:solidFill>
                <a:effectLst/>
                <a:latin typeface="Arial" charset="0"/>
                <a:ea typeface="+mn-ea"/>
                <a:cs typeface="+mn-cs"/>
              </a:rPr>
              <a:t> Karlas I (</a:t>
            </a:r>
            <a:r>
              <a:rPr lang="lt-LT" sz="1200" kern="1200" noProof="0" dirty="0" err="1" smtClean="0">
                <a:solidFill>
                  <a:schemeClr val="tx1"/>
                </a:solidFill>
                <a:effectLst/>
                <a:latin typeface="Arial" charset="0"/>
                <a:ea typeface="+mn-ea"/>
                <a:cs typeface="+mn-cs"/>
              </a:rPr>
              <a:t>Juan</a:t>
            </a:r>
            <a:r>
              <a:rPr lang="lt-LT" sz="1200" kern="1200" noProof="0" dirty="0" smtClean="0">
                <a:solidFill>
                  <a:schemeClr val="tx1"/>
                </a:solidFill>
                <a:effectLst/>
                <a:latin typeface="Arial" charset="0"/>
                <a:ea typeface="+mn-ea"/>
                <a:cs typeface="+mn-cs"/>
              </a:rPr>
              <a:t> </a:t>
            </a:r>
            <a:r>
              <a:rPr lang="lt-LT" sz="1200" kern="1200" noProof="0" dirty="0" err="1" smtClean="0">
                <a:solidFill>
                  <a:schemeClr val="tx1"/>
                </a:solidFill>
                <a:effectLst/>
                <a:latin typeface="Arial" charset="0"/>
                <a:ea typeface="+mn-ea"/>
                <a:cs typeface="+mn-cs"/>
              </a:rPr>
              <a:t>Carlos</a:t>
            </a:r>
            <a:r>
              <a:rPr lang="lt-LT" sz="1200" kern="1200" noProof="0" dirty="0" smtClean="0">
                <a:solidFill>
                  <a:schemeClr val="tx1"/>
                </a:solidFill>
                <a:effectLst/>
                <a:latin typeface="Arial" charset="0"/>
                <a:ea typeface="+mn-ea"/>
                <a:cs typeface="+mn-cs"/>
              </a:rPr>
              <a:t> I), nuo 2015 m. – Karalius Pilypas VI (</a:t>
            </a:r>
            <a:r>
              <a:rPr lang="lt-LT" sz="1200" kern="1200" noProof="0" dirty="0" err="1" smtClean="0">
                <a:solidFill>
                  <a:schemeClr val="tx1"/>
                </a:solidFill>
                <a:effectLst/>
                <a:latin typeface="Arial" charset="0"/>
                <a:ea typeface="+mn-ea"/>
                <a:cs typeface="+mn-cs"/>
              </a:rPr>
              <a:t>Felipe</a:t>
            </a:r>
            <a:r>
              <a:rPr lang="lt-LT" sz="1200" kern="1200" noProof="0" dirty="0" smtClean="0">
                <a:solidFill>
                  <a:schemeClr val="tx1"/>
                </a:solidFill>
                <a:effectLst/>
                <a:latin typeface="Arial" charset="0"/>
                <a:ea typeface="+mn-ea"/>
                <a:cs typeface="+mn-cs"/>
              </a:rPr>
              <a:t> VI). Galioja abiejų dizainų monetos. </a:t>
            </a:r>
          </a:p>
          <a:p>
            <a:r>
              <a:rPr lang="lt-LT" sz="1200" b="1" kern="1200" noProof="0" dirty="0" smtClean="0">
                <a:solidFill>
                  <a:schemeClr val="tx1"/>
                </a:solidFill>
                <a:effectLst/>
                <a:latin typeface="Arial" charset="0"/>
                <a:ea typeface="+mn-ea"/>
                <a:cs typeface="+mn-cs"/>
              </a:rPr>
              <a:t>Italija: </a:t>
            </a:r>
            <a:r>
              <a:rPr lang="lt-LT" sz="1200" kern="1200" noProof="0" dirty="0" smtClean="0">
                <a:solidFill>
                  <a:schemeClr val="tx1"/>
                </a:solidFill>
                <a:effectLst/>
                <a:latin typeface="Arial" charset="0"/>
                <a:ea typeface="+mn-ea"/>
                <a:cs typeface="+mn-cs"/>
              </a:rPr>
              <a:t>ant 1 euro monetos pavaizduotas Venecijos akademijos galerijoje eksponuojamas garsus Leonardo </a:t>
            </a:r>
            <a:r>
              <a:rPr lang="lt-LT" sz="1200" kern="1200" noProof="0" dirty="0" err="1" smtClean="0">
                <a:solidFill>
                  <a:schemeClr val="tx1"/>
                </a:solidFill>
                <a:effectLst/>
                <a:latin typeface="Arial" charset="0"/>
                <a:ea typeface="+mn-ea"/>
                <a:cs typeface="+mn-cs"/>
              </a:rPr>
              <a:t>da</a:t>
            </a:r>
            <a:r>
              <a:rPr lang="lt-LT" sz="1200" kern="1200" noProof="0" dirty="0" smtClean="0">
                <a:solidFill>
                  <a:schemeClr val="tx1"/>
                </a:solidFill>
                <a:effectLst/>
                <a:latin typeface="Arial" charset="0"/>
                <a:ea typeface="+mn-ea"/>
                <a:cs typeface="+mn-cs"/>
              </a:rPr>
              <a:t> </a:t>
            </a:r>
            <a:r>
              <a:rPr lang="lt-LT" sz="1200" kern="1200" noProof="0" dirty="0" err="1" smtClean="0">
                <a:solidFill>
                  <a:schemeClr val="tx1"/>
                </a:solidFill>
                <a:effectLst/>
                <a:latin typeface="Arial" charset="0"/>
                <a:ea typeface="+mn-ea"/>
                <a:cs typeface="+mn-cs"/>
              </a:rPr>
              <a:t>Vinčio</a:t>
            </a:r>
            <a:r>
              <a:rPr lang="lt-LT" sz="1200" kern="1200" noProof="0" dirty="0" smtClean="0">
                <a:solidFill>
                  <a:schemeClr val="tx1"/>
                </a:solidFill>
                <a:effectLst/>
                <a:latin typeface="Arial" charset="0"/>
                <a:ea typeface="+mn-ea"/>
                <a:cs typeface="+mn-cs"/>
              </a:rPr>
              <a:t> piešinys, iliustruojantis tobulas žmogaus kūno proporcijas. </a:t>
            </a:r>
          </a:p>
          <a:p>
            <a:r>
              <a:rPr lang="lt-LT" sz="1200" b="1" kern="1200" noProof="0" dirty="0" smtClean="0">
                <a:solidFill>
                  <a:schemeClr val="tx1"/>
                </a:solidFill>
                <a:effectLst/>
                <a:latin typeface="Arial" charset="0"/>
                <a:ea typeface="+mn-ea"/>
                <a:cs typeface="+mn-cs"/>
              </a:rPr>
              <a:t>Kipras: </a:t>
            </a:r>
            <a:r>
              <a:rPr lang="lt-LT" sz="1200" kern="1200" noProof="0" dirty="0" smtClean="0">
                <a:solidFill>
                  <a:schemeClr val="tx1"/>
                </a:solidFill>
                <a:effectLst/>
                <a:latin typeface="Arial" charset="0"/>
                <a:ea typeface="+mn-ea"/>
                <a:cs typeface="+mn-cs"/>
              </a:rPr>
              <a:t>ant 1 euro ir 2 eurų monetų pavaizduotas </a:t>
            </a:r>
            <a:r>
              <a:rPr lang="lt-LT" sz="1200" kern="1200" noProof="0" dirty="0" err="1" smtClean="0">
                <a:solidFill>
                  <a:schemeClr val="tx1"/>
                </a:solidFill>
                <a:effectLst/>
                <a:latin typeface="Arial" charset="0"/>
                <a:ea typeface="+mn-ea"/>
                <a:cs typeface="+mn-cs"/>
              </a:rPr>
              <a:t>eneolito</a:t>
            </a:r>
            <a:r>
              <a:rPr lang="lt-LT" sz="1200" kern="1200" noProof="0" dirty="0" smtClean="0">
                <a:solidFill>
                  <a:schemeClr val="tx1"/>
                </a:solidFill>
                <a:effectLst/>
                <a:latin typeface="Arial" charset="0"/>
                <a:ea typeface="+mn-ea"/>
                <a:cs typeface="+mn-cs"/>
              </a:rPr>
              <a:t> amžiaus (III </a:t>
            </a:r>
            <a:r>
              <a:rPr lang="lt-LT" sz="1200" kern="1200" noProof="0" dirty="0" err="1" smtClean="0">
                <a:solidFill>
                  <a:schemeClr val="tx1"/>
                </a:solidFill>
                <a:effectLst/>
                <a:latin typeface="Arial" charset="0"/>
                <a:ea typeface="+mn-ea"/>
                <a:cs typeface="+mn-cs"/>
              </a:rPr>
              <a:t>tūkstm</a:t>
            </a:r>
            <a:r>
              <a:rPr lang="lt-LT" sz="1200" kern="1200" noProof="0" dirty="0" smtClean="0">
                <a:solidFill>
                  <a:schemeClr val="tx1"/>
                </a:solidFill>
                <a:effectLst/>
                <a:latin typeface="Arial" charset="0"/>
                <a:ea typeface="+mn-ea"/>
                <a:cs typeface="+mn-cs"/>
              </a:rPr>
              <a:t>. pr. Kr.) kryžiaus pavidalo stabas. Šis tipiškas Kipro salos priešistorinio meno pavyzdys rodo Kipro svarbą civilizacijos ir antikos kontekste. </a:t>
            </a:r>
          </a:p>
          <a:p>
            <a:r>
              <a:rPr lang="lt-LT" sz="1200" b="1" kern="1200" noProof="0" dirty="0" smtClean="0">
                <a:solidFill>
                  <a:schemeClr val="tx1"/>
                </a:solidFill>
                <a:effectLst/>
                <a:latin typeface="Arial" charset="0"/>
                <a:ea typeface="+mn-ea"/>
                <a:cs typeface="+mn-cs"/>
              </a:rPr>
              <a:t>Latvija: </a:t>
            </a:r>
            <a:r>
              <a:rPr lang="lt-LT" sz="1200" kern="1200" noProof="0" dirty="0" smtClean="0">
                <a:solidFill>
                  <a:schemeClr val="tx1"/>
                </a:solidFill>
                <a:effectLst/>
                <a:latin typeface="Arial" charset="0"/>
                <a:ea typeface="+mn-ea"/>
                <a:cs typeface="+mn-cs"/>
              </a:rPr>
              <a:t>ant 1 euro monetos pavaizduota jauna latvė tautiniais rūbais. Šis motyvas paimtas iš 1929 m. išleistos sidabrinės 5 latų monetos. </a:t>
            </a:r>
          </a:p>
          <a:p>
            <a:r>
              <a:rPr lang="lt-LT" sz="1200" b="1" kern="1200" noProof="0" dirty="0" smtClean="0">
                <a:solidFill>
                  <a:schemeClr val="tx1"/>
                </a:solidFill>
                <a:effectLst/>
                <a:latin typeface="Arial" charset="0"/>
                <a:ea typeface="+mn-ea"/>
                <a:cs typeface="+mn-cs"/>
              </a:rPr>
              <a:t>Lietuva: </a:t>
            </a:r>
            <a:r>
              <a:rPr lang="lt-LT" sz="1200" kern="1200" noProof="0" dirty="0" smtClean="0">
                <a:solidFill>
                  <a:schemeClr val="tx1"/>
                </a:solidFill>
                <a:effectLst/>
                <a:latin typeface="Arial" charset="0"/>
                <a:ea typeface="+mn-ea"/>
                <a:cs typeface="+mn-cs"/>
              </a:rPr>
              <a:t>ant lietuviškų eurų monetų – Lietuvos Respublikos herbas Vytis, žodis „LIETUVA“ ir išleidimo metai – 2015. </a:t>
            </a:r>
          </a:p>
          <a:p>
            <a:r>
              <a:rPr lang="lt-LT" sz="1200" b="1" kern="1200" noProof="0" dirty="0" smtClean="0">
                <a:solidFill>
                  <a:schemeClr val="tx1"/>
                </a:solidFill>
                <a:effectLst/>
                <a:latin typeface="Arial" charset="0"/>
                <a:ea typeface="+mn-ea"/>
                <a:cs typeface="+mn-cs"/>
              </a:rPr>
              <a:t>Liuksemburgas: </a:t>
            </a:r>
            <a:r>
              <a:rPr lang="lt-LT" sz="1200" kern="1200" noProof="0" dirty="0" smtClean="0">
                <a:solidFill>
                  <a:schemeClr val="tx1"/>
                </a:solidFill>
                <a:effectLst/>
                <a:latin typeface="Arial" charset="0"/>
                <a:ea typeface="+mn-ea"/>
                <a:cs typeface="+mn-cs"/>
              </a:rPr>
              <a:t>ant visų Liuksemburgo eurų monetų – Didžiojo Hercogo Henrio profilis. Taip pat iškalti išleidimo metai ir žodis „LËTZEBUERG“ (Liuksemburgas </a:t>
            </a:r>
            <a:r>
              <a:rPr lang="lt-LT" sz="1200" kern="1200" noProof="0" dirty="0" err="1" smtClean="0">
                <a:solidFill>
                  <a:schemeClr val="tx1"/>
                </a:solidFill>
                <a:effectLst/>
                <a:latin typeface="Arial" charset="0"/>
                <a:ea typeface="+mn-ea"/>
                <a:cs typeface="+mn-cs"/>
              </a:rPr>
              <a:t>liuksemburgietiškai</a:t>
            </a:r>
            <a:r>
              <a:rPr lang="lt-LT" sz="1200" kern="1200" noProof="0" dirty="0" smtClean="0">
                <a:solidFill>
                  <a:schemeClr val="tx1"/>
                </a:solidFill>
                <a:effectLst/>
                <a:latin typeface="Arial" charset="0"/>
                <a:ea typeface="+mn-ea"/>
                <a:cs typeface="+mn-cs"/>
              </a:rPr>
              <a:t>).</a:t>
            </a:r>
          </a:p>
          <a:p>
            <a:r>
              <a:rPr lang="lt-LT" sz="1200" b="1" kern="1200" noProof="0" dirty="0" smtClean="0">
                <a:solidFill>
                  <a:schemeClr val="tx1"/>
                </a:solidFill>
                <a:effectLst/>
                <a:latin typeface="Arial" charset="0"/>
                <a:ea typeface="+mn-ea"/>
                <a:cs typeface="+mn-cs"/>
              </a:rPr>
              <a:t>Malta: </a:t>
            </a:r>
            <a:r>
              <a:rPr lang="lt-LT" sz="1200" kern="1200" noProof="0" dirty="0" smtClean="0">
                <a:solidFill>
                  <a:schemeClr val="tx1"/>
                </a:solidFill>
                <a:effectLst/>
                <a:latin typeface="Arial" charset="0"/>
                <a:ea typeface="+mn-ea"/>
                <a:cs typeface="+mn-cs"/>
              </a:rPr>
              <a:t>ant 1 euro ir 2 eurų monetų – Suvereniojo Maltos ordino emblema. Ordino valdymo laikotarpiu (1530–1798 m.) šis aštuonkampis kryžius tapo Maltos simboliu ir dabar dažnai yra vadinamas Maltos kryžiumi. </a:t>
            </a:r>
          </a:p>
          <a:p>
            <a:r>
              <a:rPr lang="lt-LT" sz="1200" b="1" kern="1200" noProof="0" dirty="0" smtClean="0">
                <a:solidFill>
                  <a:schemeClr val="tx1"/>
                </a:solidFill>
                <a:effectLst/>
                <a:latin typeface="Arial" charset="0"/>
                <a:ea typeface="+mn-ea"/>
                <a:cs typeface="+mn-cs"/>
              </a:rPr>
              <a:t>Nyderlandai: </a:t>
            </a:r>
            <a:r>
              <a:rPr lang="lt-LT" sz="1200" kern="1200" noProof="0" dirty="0" smtClean="0">
                <a:solidFill>
                  <a:schemeClr val="tx1"/>
                </a:solidFill>
                <a:effectLst/>
                <a:latin typeface="Arial" charset="0"/>
                <a:ea typeface="+mn-ea"/>
                <a:cs typeface="+mn-cs"/>
              </a:rPr>
              <a:t>ant Nyderlandų eurų monetų vaizduojami Nyderlandų monarchai. Nuo 2002 iki 2014 m. ant jų buvo Karalienės Beatričės (</a:t>
            </a:r>
            <a:r>
              <a:rPr lang="lt-LT" sz="1200" kern="1200" noProof="0" dirty="0" err="1" smtClean="0">
                <a:solidFill>
                  <a:schemeClr val="tx1"/>
                </a:solidFill>
                <a:effectLst/>
                <a:latin typeface="Arial" charset="0"/>
                <a:ea typeface="+mn-ea"/>
                <a:cs typeface="+mn-cs"/>
              </a:rPr>
              <a:t>Beatrix</a:t>
            </a:r>
            <a:r>
              <a:rPr lang="lt-LT" sz="1200" kern="1200" noProof="0" dirty="0" smtClean="0">
                <a:solidFill>
                  <a:schemeClr val="tx1"/>
                </a:solidFill>
                <a:effectLst/>
                <a:latin typeface="Arial" charset="0"/>
                <a:ea typeface="+mn-ea"/>
                <a:cs typeface="+mn-cs"/>
              </a:rPr>
              <a:t>) profilis. Nuo 2014 m. ant monetų vaizduojamas Karalius Vilemas </a:t>
            </a:r>
            <a:r>
              <a:rPr lang="lt-LT" sz="1200" kern="1200" noProof="0" dirty="0" err="1" smtClean="0">
                <a:solidFill>
                  <a:schemeClr val="tx1"/>
                </a:solidFill>
                <a:effectLst/>
                <a:latin typeface="Arial" charset="0"/>
                <a:ea typeface="+mn-ea"/>
                <a:cs typeface="+mn-cs"/>
              </a:rPr>
              <a:t>Aleksanderis</a:t>
            </a:r>
            <a:r>
              <a:rPr lang="lt-LT" sz="1200" kern="1200" noProof="0" dirty="0" smtClean="0">
                <a:solidFill>
                  <a:schemeClr val="tx1"/>
                </a:solidFill>
                <a:effectLst/>
                <a:latin typeface="Arial" charset="0"/>
                <a:ea typeface="+mn-ea"/>
                <a:cs typeface="+mn-cs"/>
              </a:rPr>
              <a:t> (</a:t>
            </a:r>
            <a:r>
              <a:rPr lang="lt-LT" sz="1200" kern="1200" noProof="0" dirty="0" err="1" smtClean="0">
                <a:solidFill>
                  <a:schemeClr val="tx1"/>
                </a:solidFill>
                <a:effectLst/>
                <a:latin typeface="Arial" charset="0"/>
                <a:ea typeface="+mn-ea"/>
                <a:cs typeface="+mn-cs"/>
              </a:rPr>
              <a:t>Willem-Alexander).</a:t>
            </a:r>
            <a:r>
              <a:rPr lang="lt-LT" sz="1200" kern="1200" noProof="0" dirty="0" smtClean="0">
                <a:solidFill>
                  <a:schemeClr val="tx1"/>
                </a:solidFill>
                <a:effectLst/>
                <a:latin typeface="Arial" charset="0"/>
                <a:ea typeface="+mn-ea"/>
                <a:cs typeface="+mn-cs"/>
              </a:rPr>
              <a:t> Galioja abiejų dizainų monetos. </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Portugalija: </a:t>
            </a:r>
            <a:r>
              <a:rPr lang="lt-LT" sz="1200" kern="1200" noProof="0" dirty="0" smtClean="0">
                <a:solidFill>
                  <a:schemeClr val="tx1"/>
                </a:solidFill>
                <a:effectLst/>
                <a:latin typeface="Arial" charset="0"/>
                <a:ea typeface="+mn-ea"/>
                <a:cs typeface="+mn-cs"/>
              </a:rPr>
              <a:t>ant 1 euro ir 2 eurų monetų pavaizduotos Europos žvaigždžių apsuptos šalies pilys ir herbas. Tai simbolizuoja dialogą, keitimąsi vertybėmis ir Europos kūrimosi raidą. Centre – 1144 m. karališkasis antspaudas. </a:t>
            </a:r>
          </a:p>
          <a:p>
            <a:r>
              <a:rPr lang="lt-LT" sz="1200" b="1" kern="1200" noProof="0" dirty="0" smtClean="0">
                <a:solidFill>
                  <a:schemeClr val="tx1"/>
                </a:solidFill>
                <a:effectLst/>
                <a:latin typeface="Arial" charset="0"/>
                <a:ea typeface="+mn-ea"/>
                <a:cs typeface="+mn-cs"/>
              </a:rPr>
              <a:t>Prancūzija: </a:t>
            </a:r>
            <a:r>
              <a:rPr lang="lt-LT" sz="1200" kern="1200" noProof="0" dirty="0" smtClean="0">
                <a:solidFill>
                  <a:schemeClr val="tx1"/>
                </a:solidFill>
                <a:effectLst/>
                <a:latin typeface="Arial" charset="0"/>
                <a:ea typeface="+mn-ea"/>
                <a:cs typeface="+mn-cs"/>
              </a:rPr>
              <a:t>ant 1 euro ir 2 eurų monetų pavaizduotas medis, simbolizuojantis gyvybę, tęstinumą ir augimą. Medis pavaizduotas šešiakampyje, o aplink jį užrašytas Prancūzijos Respublikos šūkis „LIBERTÉ, EGALITÉ, FRATERNITÉ“ (liet. laisvė, lygybė, brolybė).  </a:t>
            </a:r>
          </a:p>
          <a:p>
            <a:r>
              <a:rPr lang="lt-LT" sz="1200" b="1" kern="1200" noProof="0" dirty="0" smtClean="0">
                <a:solidFill>
                  <a:schemeClr val="tx1"/>
                </a:solidFill>
                <a:effectLst/>
                <a:latin typeface="Arial" charset="0"/>
                <a:ea typeface="+mn-ea"/>
                <a:cs typeface="+mn-cs"/>
              </a:rPr>
              <a:t>Slovakija: </a:t>
            </a:r>
            <a:r>
              <a:rPr lang="lt-LT" sz="1200" kern="1200" noProof="0" dirty="0" smtClean="0">
                <a:solidFill>
                  <a:schemeClr val="tx1"/>
                </a:solidFill>
                <a:effectLst/>
                <a:latin typeface="Arial" charset="0"/>
                <a:ea typeface="+mn-ea"/>
                <a:cs typeface="+mn-cs"/>
              </a:rPr>
              <a:t>ant 1 euro ir 2 eurų monetų pavaizduotas ant trijų kalvų stovintis dvigubas kryžius, kaip ir Slovakijos herbe. </a:t>
            </a:r>
          </a:p>
          <a:p>
            <a:r>
              <a:rPr lang="lt-LT" sz="1200" b="1" kern="1200" noProof="0" dirty="0" smtClean="0">
                <a:solidFill>
                  <a:schemeClr val="tx1"/>
                </a:solidFill>
                <a:effectLst/>
                <a:latin typeface="Arial" charset="0"/>
                <a:ea typeface="+mn-ea"/>
                <a:cs typeface="+mn-cs"/>
              </a:rPr>
              <a:t>Slovėnija: </a:t>
            </a:r>
            <a:r>
              <a:rPr lang="lt-LT" sz="1200" kern="1200" noProof="0" dirty="0" smtClean="0">
                <a:solidFill>
                  <a:schemeClr val="tx1"/>
                </a:solidFill>
                <a:effectLst/>
                <a:latin typeface="Arial" charset="0"/>
                <a:ea typeface="+mn-ea"/>
                <a:cs typeface="+mn-cs"/>
              </a:rPr>
              <a:t>ant 1 euro monetos pavaizduotas pirmosios spausdintos </a:t>
            </a:r>
            <a:r>
              <a:rPr lang="lt-LT" sz="1200" kern="1200" noProof="0" dirty="0" err="1" smtClean="0">
                <a:solidFill>
                  <a:schemeClr val="tx1"/>
                </a:solidFill>
                <a:effectLst/>
                <a:latin typeface="Arial" charset="0"/>
                <a:ea typeface="+mn-ea"/>
                <a:cs typeface="+mn-cs"/>
              </a:rPr>
              <a:t>slovėniškos</a:t>
            </a:r>
            <a:r>
              <a:rPr lang="lt-LT" sz="1200" kern="1200" noProof="0" dirty="0" smtClean="0">
                <a:solidFill>
                  <a:schemeClr val="tx1"/>
                </a:solidFill>
                <a:effectLst/>
                <a:latin typeface="Arial" charset="0"/>
                <a:ea typeface="+mn-ea"/>
                <a:cs typeface="+mn-cs"/>
              </a:rPr>
              <a:t> knygos autorius </a:t>
            </a:r>
            <a:r>
              <a:rPr lang="lt-LT" sz="1200" kern="1200" noProof="0" dirty="0" err="1" smtClean="0">
                <a:solidFill>
                  <a:schemeClr val="tx1"/>
                </a:solidFill>
                <a:effectLst/>
                <a:latin typeface="Arial" charset="0"/>
                <a:ea typeface="+mn-ea"/>
                <a:cs typeface="+mn-cs"/>
              </a:rPr>
              <a:t>Primož</a:t>
            </a:r>
            <a:r>
              <a:rPr lang="lt-LT" sz="1200" kern="1200" noProof="0" dirty="0" smtClean="0">
                <a:solidFill>
                  <a:schemeClr val="tx1"/>
                </a:solidFill>
                <a:effectLst/>
                <a:latin typeface="Arial" charset="0"/>
                <a:ea typeface="+mn-ea"/>
                <a:cs typeface="+mn-cs"/>
              </a:rPr>
              <a:t> </a:t>
            </a:r>
            <a:r>
              <a:rPr lang="lt-LT" sz="1200" kern="1200" noProof="0" dirty="0" err="1" smtClean="0">
                <a:solidFill>
                  <a:schemeClr val="tx1"/>
                </a:solidFill>
                <a:effectLst/>
                <a:latin typeface="Arial" charset="0"/>
                <a:ea typeface="+mn-ea"/>
                <a:cs typeface="+mn-cs"/>
              </a:rPr>
              <a:t>Trubar</a:t>
            </a:r>
            <a:r>
              <a:rPr lang="lt-LT" sz="1200" kern="1200" noProof="0" dirty="0" smtClean="0">
                <a:solidFill>
                  <a:schemeClr val="tx1"/>
                </a:solidFill>
                <a:effectLst/>
                <a:latin typeface="Arial" charset="0"/>
                <a:ea typeface="+mn-ea"/>
                <a:cs typeface="+mn-cs"/>
              </a:rPr>
              <a:t>. </a:t>
            </a:r>
          </a:p>
          <a:p>
            <a:pPr marL="0" marR="0" indent="0" algn="l" defTabSz="914400" rtl="0" eaLnBrk="0" fontAlgn="base" latinLnBrk="0" hangingPunct="0">
              <a:lnSpc>
                <a:spcPct val="100000"/>
              </a:lnSpc>
              <a:spcBef>
                <a:spcPct val="30000"/>
              </a:spcBef>
              <a:spcAft>
                <a:spcPct val="0"/>
              </a:spcAft>
              <a:buClrTx/>
              <a:buSzTx/>
              <a:buFontTx/>
              <a:buNone/>
              <a:tabLst/>
              <a:defRPr/>
            </a:pPr>
            <a:r>
              <a:rPr lang="lt-LT" sz="1200" b="1" kern="1200" noProof="0" dirty="0" smtClean="0">
                <a:solidFill>
                  <a:schemeClr val="tx1"/>
                </a:solidFill>
                <a:effectLst/>
                <a:latin typeface="Arial" charset="0"/>
                <a:ea typeface="+mn-ea"/>
                <a:cs typeface="+mn-cs"/>
              </a:rPr>
              <a:t>Suomija: </a:t>
            </a:r>
            <a:r>
              <a:rPr lang="lt-LT" sz="1200" kern="1200" noProof="0" dirty="0" smtClean="0">
                <a:solidFill>
                  <a:schemeClr val="tx1"/>
                </a:solidFill>
                <a:effectLst/>
                <a:latin typeface="Arial" charset="0"/>
                <a:ea typeface="+mn-ea"/>
                <a:cs typeface="+mn-cs"/>
              </a:rPr>
              <a:t>ant 1 euro monetos pavaizduotos dvi skrendančios gulbės. Motyvas paimtas iš darbo, pateikto Suomijos nepriklausomybės 80-osioms metinėms paminėti skirtos monetos konkursui.</a:t>
            </a:r>
          </a:p>
          <a:p>
            <a:r>
              <a:rPr lang="lt-LT" sz="1200" b="1" kern="1200" noProof="0" dirty="0" smtClean="0">
                <a:solidFill>
                  <a:schemeClr val="tx1"/>
                </a:solidFill>
                <a:effectLst/>
                <a:latin typeface="Arial" charset="0"/>
                <a:ea typeface="+mn-ea"/>
                <a:cs typeface="+mn-cs"/>
              </a:rPr>
              <a:t>Vokietija: </a:t>
            </a:r>
            <a:r>
              <a:rPr lang="lt-LT" sz="1200" kern="1200" noProof="0" dirty="0" smtClean="0">
                <a:solidFill>
                  <a:schemeClr val="tx1"/>
                </a:solidFill>
                <a:effectLst/>
                <a:latin typeface="Arial" charset="0"/>
                <a:ea typeface="+mn-ea"/>
                <a:cs typeface="+mn-cs"/>
              </a:rPr>
              <a:t>ant 1 euro ir 2 eurų monetų pavaizduotas tradicinis Vokietijos suvereniteto simbolis – erelis, apsuptas Europos žvaigždžių.</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200" kern="1200" dirty="0" smtClean="0">
                <a:solidFill>
                  <a:schemeClr val="tx1"/>
                </a:solidFill>
                <a:effectLst/>
                <a:latin typeface="Arial" charset="0"/>
                <a:ea typeface="+mn-ea"/>
                <a:cs typeface="+mn-cs"/>
              </a:rPr>
              <a:t>Eurų banknotai yra septynių nominalų: 5, 10, 20, 50, 100, 200 ir 500 eurų. Juose didėjančia chronologine tvarka pavaizduoti skirtingų Europos istorijos laikotarpių architektūros stiliai. Ant 5 eurų banknoto pavaizduota klasikinė architektūra, ant 10 eurų banknoto – romaninė architektūra (X–XIII a.), ant 20 eurų banknoto – gotika (XIII–XVI a.), ir taip iki 500 eurų banknoto, ant kurio vaizduojama modernioji architektūra. </a:t>
            </a:r>
            <a:r>
              <a:rPr lang="lt-LT" sz="1200" i="1" u="sng" kern="1200" dirty="0" smtClean="0">
                <a:solidFill>
                  <a:schemeClr val="tx1"/>
                </a:solidFill>
                <a:effectLst/>
                <a:latin typeface="Arial" charset="0"/>
                <a:ea typeface="+mn-ea"/>
                <a:cs typeface="+mn-cs"/>
              </a:rPr>
              <a:t>Eurų banknotuose vaizduojami tik stilizuoti architektūros stiliai</a:t>
            </a:r>
            <a:r>
              <a:rPr lang="lt-LT" sz="1200" kern="1200" dirty="0" smtClean="0">
                <a:solidFill>
                  <a:schemeClr val="tx1"/>
                </a:solidFill>
                <a:effectLst/>
                <a:latin typeface="Arial" charset="0"/>
                <a:ea typeface="+mn-ea"/>
                <a:cs typeface="+mn-cs"/>
              </a:rPr>
              <a:t>, t. y. nėra atkartojamas joks konkretus egzistuojantis statinys. Nuotraukose parodytas kiekviename banknote pavaizduoto architektūros stiliaus statinys. </a:t>
            </a:r>
          </a:p>
          <a:p>
            <a:endParaRPr lang="lt-LT" sz="1200" kern="1200" dirty="0" smtClean="0">
              <a:solidFill>
                <a:schemeClr val="tx1"/>
              </a:solidFill>
              <a:effectLst/>
              <a:latin typeface="Arial" charset="0"/>
              <a:ea typeface="+mn-ea"/>
              <a:cs typeface="+mn-cs"/>
            </a:endParaRPr>
          </a:p>
          <a:p>
            <a:r>
              <a:rPr lang="lt-LT" sz="1200" kern="1200" dirty="0" smtClean="0">
                <a:solidFill>
                  <a:schemeClr val="tx1"/>
                </a:solidFill>
                <a:effectLst/>
                <a:latin typeface="Arial" charset="0"/>
                <a:ea typeface="+mn-ea"/>
                <a:cs typeface="+mn-cs"/>
              </a:rPr>
              <a:t>Pirmųjų eurų banknotų kūrėjas – Robertas Kalina iš Austrijos centrinio banko (</a:t>
            </a:r>
            <a:r>
              <a:rPr lang="lt-LT" sz="1200" i="1" kern="1200" dirty="0" smtClean="0">
                <a:solidFill>
                  <a:schemeClr val="tx1"/>
                </a:solidFill>
                <a:effectLst/>
                <a:latin typeface="Arial" charset="0"/>
                <a:ea typeface="+mn-ea"/>
                <a:cs typeface="+mn-cs"/>
              </a:rPr>
              <a:t>Oesterreichische Nationalbank</a:t>
            </a:r>
            <a:r>
              <a:rPr lang="lt-LT" sz="1200" kern="1200" dirty="0" smtClean="0">
                <a:solidFill>
                  <a:schemeClr val="tx1"/>
                </a:solidFill>
                <a:effectLst/>
                <a:latin typeface="Arial" charset="0"/>
                <a:ea typeface="+mn-ea"/>
                <a:cs typeface="+mn-cs"/>
              </a:rPr>
              <a:t>). Į apyvartą jie buvo išleisti 2002 metais. Dabar visi banknotai dar geriau apsaugoti papildomomis apsaugos priemonėmis. Atnaujintas ir jų dizainas. Naujosios serijos 5 eurų banknotai išleisti į apyvartą 2013 m. gegužės 2 d., naujieji 10 eurų banknotai – 2014 m. rugsėjo 23 d., o naujieji 20 eurų banknotai apyvartoje pasirodys 2015 m. lapkričio 25 d. Kitų nominalų banknotų išleidimo datos bus nustatytos ir visuomenei bei grynųjų pinigų tvarkytojams paskelbtos vėliau. Ir pirmosios, ir antrosios serijos banknotai yra teisėta atsiskaitymo priemonė, o apie bet kokius pakeitimus bus skelbiama iš anksto.  </a:t>
            </a:r>
          </a:p>
          <a:p>
            <a:endParaRPr lang="lt-LT" sz="1200" kern="1200" dirty="0" smtClean="0">
              <a:solidFill>
                <a:schemeClr val="tx1"/>
              </a:solidFill>
              <a:effectLst/>
              <a:latin typeface="Arial" charset="0"/>
              <a:ea typeface="+mn-ea"/>
              <a:cs typeface="+mn-cs"/>
            </a:endParaRPr>
          </a:p>
          <a:p>
            <a:r>
              <a:rPr lang="lt-LT" sz="1200" b="1" kern="1200" dirty="0" smtClean="0">
                <a:solidFill>
                  <a:schemeClr val="tx1"/>
                </a:solidFill>
                <a:effectLst/>
                <a:latin typeface="Arial" charset="0"/>
                <a:ea typeface="+mn-ea"/>
                <a:cs typeface="+mn-cs"/>
              </a:rPr>
              <a:t>Pasiūlymai: </a:t>
            </a:r>
            <a:r>
              <a:rPr lang="lt-LT" sz="1200" kern="1200" dirty="0" smtClean="0">
                <a:solidFill>
                  <a:schemeClr val="tx1"/>
                </a:solidFill>
                <a:effectLst/>
                <a:latin typeface="Arial" charset="0"/>
                <a:ea typeface="+mn-ea"/>
                <a:cs typeface="+mn-cs"/>
              </a:rPr>
              <a:t>šioje skaidrėje vietoj pateiktų nuotraukų galite įdėti nuotraukų iš savo šalies. Taip pat galite parinkti daugiau žymių statinių nuotraukų ir paprašyti mokinių atsakyti, kurio architektūros stiliaus pavyzdžiai jie yra – klasikinio, romaninio ar </a:t>
            </a:r>
            <a:r>
              <a:rPr lang="lt-LT" sz="1200" kern="1200" dirty="0" smtClean="0">
                <a:solidFill>
                  <a:schemeClr val="tx1"/>
                </a:solidFill>
                <a:effectLst/>
                <a:latin typeface="Arial" charset="0"/>
                <a:ea typeface="+mn-ea"/>
                <a:cs typeface="+mn-cs"/>
              </a:rPr>
              <a:t>gotik</a:t>
            </a:r>
            <a:r>
              <a:rPr lang="en-GB" sz="1200" kern="1200" dirty="0" smtClean="0">
                <a:solidFill>
                  <a:schemeClr val="tx1"/>
                </a:solidFill>
                <a:effectLst/>
                <a:latin typeface="Arial" charset="0"/>
                <a:ea typeface="+mn-ea"/>
                <a:cs typeface="+mn-cs"/>
              </a:rPr>
              <a:t>inio</a:t>
            </a:r>
            <a:r>
              <a:rPr lang="lt-LT" sz="1200" kern="1200" dirty="0" smtClean="0">
                <a:solidFill>
                  <a:schemeClr val="tx1"/>
                </a:solidFill>
                <a:effectLst/>
                <a:latin typeface="Arial" charset="0"/>
                <a:ea typeface="+mn-ea"/>
                <a:cs typeface="+mn-cs"/>
              </a:rPr>
              <a:t>. </a:t>
            </a:r>
            <a:endParaRPr lang="lt-LT" sz="1200" kern="1200" dirty="0" smtClean="0">
              <a:solidFill>
                <a:schemeClr val="tx1"/>
              </a:solidFill>
              <a:effectLst/>
              <a:latin typeface="Arial" charset="0"/>
              <a:ea typeface="+mn-ea"/>
              <a:cs typeface="+mn-cs"/>
            </a:endParaRPr>
          </a:p>
          <a:p>
            <a:endParaRPr lang="lt-LT" sz="1200" kern="1200" dirty="0" smtClean="0">
              <a:solidFill>
                <a:schemeClr val="tx1"/>
              </a:solidFill>
              <a:effectLst/>
              <a:latin typeface="Arial" charset="0"/>
              <a:ea typeface="+mn-ea"/>
              <a:cs typeface="+mn-cs"/>
            </a:endParaRPr>
          </a:p>
          <a:p>
            <a:r>
              <a:rPr lang="lt-LT" sz="1200" b="1" kern="1200" dirty="0" smtClean="0">
                <a:solidFill>
                  <a:schemeClr val="tx1"/>
                </a:solidFill>
                <a:effectLst/>
                <a:latin typeface="Arial" charset="0"/>
                <a:ea typeface="+mn-ea"/>
                <a:cs typeface="+mn-cs"/>
              </a:rPr>
              <a:t>Trumpai apie statinius nuotraukose:</a:t>
            </a:r>
          </a:p>
          <a:p>
            <a:r>
              <a:rPr lang="lt-LT" sz="1200" b="1" kern="1200" dirty="0" smtClean="0">
                <a:solidFill>
                  <a:schemeClr val="tx1"/>
                </a:solidFill>
                <a:effectLst/>
                <a:latin typeface="Arial" charset="0"/>
                <a:ea typeface="+mn-ea"/>
                <a:cs typeface="+mn-cs"/>
              </a:rPr>
              <a:t>Prie 5 eurų banknoto: </a:t>
            </a:r>
            <a:r>
              <a:rPr lang="lt-LT" sz="1200" kern="1200" dirty="0" smtClean="0">
                <a:solidFill>
                  <a:schemeClr val="tx1"/>
                </a:solidFill>
                <a:effectLst/>
                <a:latin typeface="Arial" charset="0"/>
                <a:ea typeface="+mn-ea"/>
                <a:cs typeface="+mn-cs"/>
              </a:rPr>
              <a:t>Adriano arka Atėnuose, Graikijoje</a:t>
            </a:r>
          </a:p>
          <a:p>
            <a:r>
              <a:rPr lang="lt-LT" sz="1200" b="1" kern="1200" dirty="0" smtClean="0">
                <a:solidFill>
                  <a:schemeClr val="tx1"/>
                </a:solidFill>
                <a:effectLst/>
                <a:latin typeface="Arial" charset="0"/>
                <a:ea typeface="+mn-ea"/>
                <a:cs typeface="+mn-cs"/>
              </a:rPr>
              <a:t>Prie 10 eurų banknoto: </a:t>
            </a:r>
            <a:r>
              <a:rPr lang="lt-LT" sz="1200" kern="1200" dirty="0" smtClean="0">
                <a:solidFill>
                  <a:schemeClr val="tx1"/>
                </a:solidFill>
                <a:effectLst/>
                <a:latin typeface="Arial" charset="0"/>
                <a:ea typeface="+mn-ea"/>
                <a:cs typeface="+mn-cs"/>
              </a:rPr>
              <a:t>pasviręs Pizos bokštas Italijoje</a:t>
            </a:r>
          </a:p>
          <a:p>
            <a:r>
              <a:rPr lang="lt-LT" sz="1200" b="1" kern="1200" dirty="0" smtClean="0">
                <a:solidFill>
                  <a:schemeClr val="tx1"/>
                </a:solidFill>
                <a:effectLst/>
                <a:latin typeface="Arial" charset="0"/>
                <a:ea typeface="+mn-ea"/>
                <a:cs typeface="+mn-cs"/>
              </a:rPr>
              <a:t>Prie 20 eurų banknoto: </a:t>
            </a:r>
            <a:r>
              <a:rPr lang="lt-LT" sz="1200" kern="1200" dirty="0" smtClean="0">
                <a:solidFill>
                  <a:schemeClr val="tx1"/>
                </a:solidFill>
                <a:effectLst/>
                <a:latin typeface="Arial" charset="0"/>
                <a:ea typeface="+mn-ea"/>
                <a:cs typeface="+mn-cs"/>
              </a:rPr>
              <a:t>Dievo Motinos katedra Paryžiuje, Prancūzijoje</a:t>
            </a:r>
            <a:endParaRPr lang="lt-LT"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baseline="0" dirty="0" smtClean="0"/>
              <a:t>Ant eurų banknotų priekinės pusės pavaizduoti langai arba vartai, ant antrosios pusės – tiltai. </a:t>
            </a:r>
          </a:p>
          <a:p>
            <a:endParaRPr lang="lt-LT" b="1" baseline="0" dirty="0" smtClean="0"/>
          </a:p>
          <a:p>
            <a:r>
              <a:rPr lang="lt-LT" b="1" baseline="0" dirty="0" smtClean="0"/>
              <a:t>Pasiūlymai: </a:t>
            </a:r>
            <a:r>
              <a:rPr lang="lt-LT" baseline="0" dirty="0" smtClean="0"/>
              <a:t>kaip ir ankstesnėje skaidrėje, vietoj nuotraukos su renesanso stiliaus </a:t>
            </a:r>
            <a:r>
              <a:rPr lang="lt-LT" baseline="0" dirty="0" smtClean="0"/>
              <a:t>pastatu</a:t>
            </a:r>
            <a:r>
              <a:rPr lang="en-GB" baseline="0" dirty="0" smtClean="0"/>
              <a:t> </a:t>
            </a:r>
            <a:r>
              <a:rPr lang="lt-LT" baseline="0" dirty="0" smtClean="0"/>
              <a:t>čia </a:t>
            </a:r>
            <a:r>
              <a:rPr lang="lt-LT" baseline="0" dirty="0" smtClean="0"/>
              <a:t>galite įdėti atitinkamą nuotrauką iš savo šalies. Čia nuotraukoje matote Ispanijoje netoli Granados miesto esančių Alhambros rūmų (Karlo V rūmų) fragmentą.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dirty="0" smtClean="0"/>
              <a:t>Ant priekinės banknotų pusės pavaizduoti langai ir vartai ir ant antrosios pusės pavaizduoti tiltai turi simbolinę prasmę. </a:t>
            </a:r>
          </a:p>
          <a:p>
            <a:endParaRPr lang="lt-LT" dirty="0" smtClean="0"/>
          </a:p>
          <a:p>
            <a:r>
              <a:rPr lang="lt-LT" dirty="0" smtClean="0"/>
              <a:t>Langai ir vartai simbolizuoja Europos atvirumo ir bendradarbiavimo dvasią.</a:t>
            </a:r>
          </a:p>
          <a:p>
            <a:endParaRPr lang="lt-LT" dirty="0" smtClean="0"/>
          </a:p>
          <a:p>
            <a:r>
              <a:rPr lang="lt-LT" dirty="0" smtClean="0"/>
              <a:t>Tiltai simbolizuoja Europos tautų tarpusavio bendradarbiavimą bei Europos bendradarbiavimą su kitais pasaulio regionais.</a:t>
            </a:r>
            <a:endParaRPr lang="lt-LT"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baseline="0" dirty="0" smtClean="0"/>
              <a:t>Graikų mitologijos personažą Europą galima pamatyti daugelyje naujosios serijos banknotų apsaugos priemonių: visų naujųjų banknotų vandens ženkle, o nuo 2015 m. lapkričio 25 d. apyvartoje pasirodysiančiame naujajame 20 eurų banknote ji pavaizduota ir viršutiniame dešiniajame kampe. Tai – nauja apsaugos priemonė, vadinama „langeliu su portretu“. Pakelkite banknotą prieš šviesą ir pamatysite! </a:t>
            </a:r>
          </a:p>
          <a:p>
            <a:endParaRPr lang="lt-LT" baseline="0" dirty="0" smtClean="0"/>
          </a:p>
          <a:p>
            <a:r>
              <a:rPr lang="lt-LT" baseline="0" dirty="0" smtClean="0"/>
              <a:t>Ant naujosios serijos banknotų buvo nuspręsta pavaizduoti Europą, nes iš jos vardo kilo mūsų žemyno pavadinimas. Ant banknotų pavaizduotas Europos portretas paimtas nuo senovinės graikų vazos, kuri, kaip manoma, buvo pagaminta IV a. pr. Kr. antrojoje pusėje Pietų Italijos Taranto mieste. Šiuo metu vaza saugoma Luvro muziejuje Paryžiuje, Prancūzijoje. </a:t>
            </a:r>
          </a:p>
          <a:p>
            <a:endParaRPr lang="lt-LT" baseline="0" dirty="0" smtClean="0"/>
          </a:p>
          <a:p>
            <a:r>
              <a:rPr lang="lt-LT" baseline="0" dirty="0" smtClean="0"/>
              <a:t>Daugiau informacijos apie Europą, taip pat ir vaizdo siužetą galima rasti internete adresu </a:t>
            </a:r>
            <a:r>
              <a:rPr lang="lt-LT" sz="1200" u="sng" dirty="0" smtClean="0">
                <a:solidFill>
                  <a:schemeClr val="tx1"/>
                </a:solidFill>
                <a:effectLst/>
                <a:latin typeface="Arial" charset="0"/>
                <a:hlinkClick r:id="rId3"/>
              </a:rPr>
              <a:t>http://www.nauji-euru-banknotai.eu/Serija-„Europa“/Mitas-apie-Europą</a:t>
            </a:r>
            <a:r>
              <a:rPr lang="lt-LT" baseline="0" dirty="0" smtClean="0"/>
              <a:t>.  </a:t>
            </a: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kern="1200" dirty="0" smtClean="0">
                <a:solidFill>
                  <a:schemeClr val="tx1"/>
                </a:solidFill>
                <a:effectLst/>
                <a:latin typeface="Arial" charset="0"/>
                <a:ea typeface="+mn-ea"/>
                <a:cs typeface="+mn-cs"/>
              </a:rPr>
              <a:t>Patikrinti, ar eurų banknotai tikri, visai paprasta. Tereikia banknotus pačiupinėti, į juos pažvelgti ir juos pakreipti. </a:t>
            </a:r>
            <a:endParaRPr lang="lt-LT"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t-LT" sz="1200" kern="1200" dirty="0" smtClean="0">
                <a:solidFill>
                  <a:schemeClr val="tx1"/>
                </a:solidFill>
                <a:effectLst/>
                <a:latin typeface="Arial" charset="0"/>
                <a:ea typeface="+mn-ea"/>
                <a:cs typeface="+mn-cs"/>
              </a:rPr>
              <a:t>Spustelėję ant banknoto galėsite pažiūrėti filmuką </a:t>
            </a:r>
            <a:r>
              <a:rPr lang="lt-LT" sz="1200" kern="1200" noProof="0" dirty="0" smtClean="0">
                <a:solidFill>
                  <a:schemeClr val="tx1"/>
                </a:solidFill>
                <a:effectLst/>
                <a:latin typeface="Arial" charset="0"/>
                <a:ea typeface="+mn-ea"/>
                <a:cs typeface="+mn-cs"/>
              </a:rPr>
              <a:t>apie tai, kaip patikrinti, ar 20 eurų banknotas tikras, jį čiupinėjant. </a:t>
            </a:r>
            <a:endParaRPr lang="lt-LT" sz="1200" kern="1200" noProof="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t-LT" sz="1200" kern="1200" dirty="0" smtClean="0">
                <a:solidFill>
                  <a:schemeClr val="tx1"/>
                </a:solidFill>
                <a:effectLst/>
                <a:latin typeface="Arial" charset="0"/>
                <a:ea typeface="+mn-ea"/>
                <a:cs typeface="+mn-cs"/>
              </a:rPr>
              <a:t>Spustelėję ant banknoto galėsite pažiūrėti filmuką apie tai, </a:t>
            </a:r>
            <a:r>
              <a:rPr lang="lt-LT" sz="1200" kern="1200" noProof="0" dirty="0" smtClean="0">
                <a:solidFill>
                  <a:schemeClr val="tx1"/>
                </a:solidFill>
                <a:effectLst/>
                <a:latin typeface="Arial" charset="0"/>
                <a:ea typeface="+mn-ea"/>
                <a:cs typeface="+mn-cs"/>
              </a:rPr>
              <a:t>kaip patikrinti, ar 20 eurų banknotas tikras, žiūrint </a:t>
            </a:r>
            <a:r>
              <a:rPr lang="lt-LT" sz="1200" kern="1200" dirty="0" smtClean="0">
                <a:solidFill>
                  <a:schemeClr val="tx1"/>
                </a:solidFill>
                <a:effectLst/>
                <a:latin typeface="Arial" charset="0"/>
                <a:ea typeface="+mn-ea"/>
                <a:cs typeface="+mn-cs"/>
              </a:rPr>
              <a:t>į </a:t>
            </a:r>
            <a:r>
              <a:rPr lang="lt-LT" sz="1200" kern="1200" dirty="0" smtClean="0">
                <a:solidFill>
                  <a:schemeClr val="tx1"/>
                </a:solidFill>
                <a:effectLst/>
                <a:latin typeface="Arial" charset="0"/>
                <a:ea typeface="+mn-ea"/>
                <a:cs typeface="+mn-cs"/>
              </a:rPr>
              <a:t>jį prieš šviesą. </a:t>
            </a:r>
            <a:endParaRPr lang="lt-LT"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2.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jpe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png"/><Relationship Id="rId5" Type="http://schemas.openxmlformats.org/officeDocument/2006/relationships/video" Target="../media/media3.wmv"/><Relationship Id="rId10" Type="http://schemas.openxmlformats.org/officeDocument/2006/relationships/image" Target="../media/image68.jpeg"/><Relationship Id="rId4" Type="http://schemas.microsoft.com/office/2007/relationships/media" Target="../media/media3.wmv"/><Relationship Id="rId9"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lt-LT" altLang="de-DE" sz="2400" b="1" dirty="0">
                  <a:solidFill>
                    <a:srgbClr val="000099"/>
                  </a:solidFill>
                  <a:latin typeface="+mj-lt"/>
                </a:rPr>
                <a:t>338 milijonai </a:t>
              </a:r>
              <a:r>
                <a:rPr lang="lt-LT" altLang="de-DE" sz="2400" b="1" dirty="0" smtClean="0">
                  <a:solidFill>
                    <a:srgbClr val="000099"/>
                  </a:solidFill>
                  <a:latin typeface="+mj-lt"/>
                </a:rPr>
                <a:t>gyventojų</a:t>
              </a:r>
              <a:endParaRPr lang="lt-LT" altLang="de-DE" sz="2400" b="1" dirty="0">
                <a:solidFill>
                  <a:srgbClr val="000099"/>
                </a:solidFill>
                <a:latin typeface="+mj-lt"/>
              </a:endParaRPr>
            </a:p>
          </p:txBody>
        </p:sp>
      </p:grpSp>
      <p:sp>
        <p:nvSpPr>
          <p:cNvPr id="3" name="TextBox 2"/>
          <p:cNvSpPr txBox="1"/>
          <p:nvPr/>
        </p:nvSpPr>
        <p:spPr>
          <a:xfrm>
            <a:off x="2111728" y="6093296"/>
            <a:ext cx="4895571"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a:solidFill>
                  <a:srgbClr val="000099"/>
                </a:solidFill>
                <a:latin typeface="+mj-lt"/>
              </a:rPr>
              <a:t>Viena</a:t>
            </a:r>
            <a:r>
              <a:rPr lang="en-GB" sz="3600" b="1" dirty="0">
                <a:solidFill>
                  <a:srgbClr val="000099"/>
                </a:solidFill>
                <a:latin typeface="+mj-lt"/>
              </a:rPr>
              <a:t> </a:t>
            </a:r>
            <a:r>
              <a:rPr lang="en-GB" sz="3600" b="1" dirty="0" err="1">
                <a:solidFill>
                  <a:srgbClr val="000099"/>
                </a:solidFill>
                <a:latin typeface="+mj-lt"/>
              </a:rPr>
              <a:t>valiuta</a:t>
            </a:r>
            <a:r>
              <a:rPr lang="en-GB" sz="3600" b="1" dirty="0">
                <a:solidFill>
                  <a:srgbClr val="000099"/>
                </a:solidFill>
                <a:latin typeface="+mj-lt"/>
              </a:rPr>
              <a:t> – </a:t>
            </a:r>
            <a:r>
              <a:rPr lang="en-GB" sz="3600" b="1" dirty="0" err="1">
                <a:solidFill>
                  <a:srgbClr val="000099"/>
                </a:solidFill>
                <a:latin typeface="+mj-lt"/>
              </a:rPr>
              <a:t>euras</a:t>
            </a:r>
            <a:r>
              <a:rPr lang="en-GB" sz="3600" b="1" dirty="0">
                <a:solidFill>
                  <a:srgbClr val="000099"/>
                </a:solidFill>
                <a:latin typeface="+mj-lt"/>
              </a:rPr>
              <a:t>!</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18104"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lt-LT" altLang="de-DE" sz="2400" b="1" dirty="0">
                  <a:solidFill>
                    <a:srgbClr val="000099"/>
                  </a:solidFill>
                  <a:latin typeface="+mj-lt"/>
                </a:rPr>
                <a:t>19 šalių</a:t>
              </a:r>
            </a:p>
          </p:txBody>
        </p:sp>
      </p:grpSp>
      <p:pic>
        <p:nvPicPr>
          <p:cNvPr id="1026" name="Picture 2" descr="O:\Kd2\ECB\Beratung\Direct Marketing\Euro 5 und 10 und 20 Euro School ppt\Praese Material\Our Money Logo\Our_money_2013_LT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4318"/>
          <a:stretch/>
        </p:blipFill>
        <p:spPr bwMode="auto">
          <a:xfrm>
            <a:off x="108000" y="43200"/>
            <a:ext cx="1735200" cy="825132"/>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LT.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286539" cy="39585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LT.png"/>
          <p:cNvPicPr>
            <a:picLocks noChangeAspect="1" noChangeArrowheads="1"/>
          </p:cNvPicPr>
          <p:nvPr/>
        </p:nvPicPr>
        <p:blipFill rotWithShape="1">
          <a:blip r:embed="rId11">
            <a:extLst>
              <a:ext uri="{28A0092B-C50C-407E-A947-70E740481C1C}">
                <a14:useLocalDpi xmlns:a14="http://schemas.microsoft.com/office/drawing/2010/main" val="0"/>
              </a:ext>
            </a:extLst>
          </a:blip>
          <a:srcRect r="24883"/>
          <a:stretch/>
        </p:blipFill>
        <p:spPr bwMode="auto">
          <a:xfrm>
            <a:off x="108000" y="4320000"/>
            <a:ext cx="380998"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25072" y="3278088"/>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3071708"/>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62368"/>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1" name="Text Box 6"/>
          <p:cNvSpPr txBox="1">
            <a:spLocks noChangeArrowheads="1"/>
          </p:cNvSpPr>
          <p:nvPr/>
        </p:nvSpPr>
        <p:spPr bwMode="auto">
          <a:xfrm>
            <a:off x="781200" y="1076400"/>
            <a:ext cx="7560839" cy="169277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PAKREIPKITE</a:t>
            </a:r>
            <a:endParaRPr lang="en-US" altLang="de-DE" sz="3200" b="1" dirty="0" smtClean="0">
              <a:solidFill>
                <a:srgbClr val="000099"/>
              </a:solidFill>
              <a:latin typeface="+mj-lt"/>
            </a:endParaRPr>
          </a:p>
          <a:p>
            <a:pPr algn="ctr"/>
            <a:r>
              <a:rPr lang="lt-LT" altLang="de-DE" b="1" dirty="0" smtClean="0">
                <a:solidFill>
                  <a:srgbClr val="000099"/>
                </a:solidFill>
                <a:latin typeface="+mj-lt"/>
              </a:rPr>
              <a:t>Hologramoje </a:t>
            </a:r>
            <a:r>
              <a:rPr lang="lt-LT" altLang="de-DE" dirty="0" smtClean="0">
                <a:solidFill>
                  <a:srgbClr val="000099"/>
                </a:solidFill>
                <a:latin typeface="+mj-lt"/>
              </a:rPr>
              <a:t>matyti Europos portretas ir nominalo skaičius. Banknotą kreipiant, </a:t>
            </a:r>
            <a:r>
              <a:rPr lang="lt-LT" altLang="de-DE" b="1" dirty="0" smtClean="0">
                <a:solidFill>
                  <a:srgbClr val="000099"/>
                </a:solidFill>
                <a:latin typeface="+mj-lt"/>
              </a:rPr>
              <a:t>langelyje su portretu </a:t>
            </a:r>
            <a:r>
              <a:rPr lang="lt-LT" altLang="de-DE" dirty="0" smtClean="0">
                <a:solidFill>
                  <a:srgbClr val="000099"/>
                </a:solidFill>
                <a:latin typeface="+mj-lt"/>
              </a:rPr>
              <a:t>matyti vaivorykštės spalvų linijos, o </a:t>
            </a:r>
            <a:r>
              <a:rPr lang="lt-LT" altLang="de-DE" b="1" dirty="0" smtClean="0">
                <a:solidFill>
                  <a:srgbClr val="000099"/>
                </a:solidFill>
                <a:latin typeface="+mj-lt"/>
              </a:rPr>
              <a:t>smaragdo spalvos skaičius </a:t>
            </a:r>
            <a:r>
              <a:rPr lang="lt-LT" altLang="de-DE" dirty="0" smtClean="0">
                <a:solidFill>
                  <a:srgbClr val="000099"/>
                </a:solidFill>
                <a:latin typeface="+mj-lt"/>
              </a:rPr>
              <a:t>atspindi šviesą – blizga skaičiaus viršutinė arba apatinė dalis.</a:t>
            </a:r>
            <a:endParaRPr lang="lt-LT" altLang="de-DE" dirty="0">
              <a:solidFill>
                <a:srgbClr val="000099"/>
              </a:solidFill>
              <a:latin typeface="+mj-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Apsaugos priemonės</a:t>
            </a:r>
          </a:p>
        </p:txBody>
      </p:sp>
      <p:sp>
        <p:nvSpPr>
          <p:cNvPr id="20" name="Rechteck 19"/>
          <p:cNvSpPr/>
          <p:nvPr/>
        </p:nvSpPr>
        <p:spPr>
          <a:xfrm>
            <a:off x="6392967" y="3079263"/>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
        <p:nvSpPr>
          <p:cNvPr id="19" name="Rechteck 18"/>
          <p:cNvSpPr/>
          <p:nvPr/>
        </p:nvSpPr>
        <p:spPr>
          <a:xfrm>
            <a:off x="6426356" y="3495433"/>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3071708"/>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304772"/>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425502"/>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10</a:t>
            </a:fld>
            <a:endParaRPr lang="fr-FR" dirty="0">
              <a:solidFill>
                <a:srgbClr val="000099"/>
              </a:solidFill>
              <a:latin typeface="+mj-lt"/>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seq concurrent="1" nextAc="seek">
              <p:cTn id="3" restart="whenNotActive" fill="hold" evtFilter="cancelBubble" nodeType="interactiveSeq">
                <p:stCondLst>
                  <p:cond evt="onClick" delay="0">
                    <p:tgtEl>
                      <p:spTgt spid="16"/>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2"/>
                                        </p:tgtEl>
                                      </p:cBhvr>
                                    </p:cmd>
                                  </p:childTnLst>
                                </p:cTn>
                              </p:par>
                            </p:childTnLst>
                          </p:cTn>
                        </p:par>
                      </p:childTnLst>
                    </p:cTn>
                  </p:par>
                </p:childTnLst>
              </p:cTn>
              <p:nextCondLst>
                <p:cond evt="onClick" delay="0">
                  <p:tgtEl>
                    <p:spTgt spid="16"/>
                  </p:tgtEl>
                </p:cond>
              </p:nextCondLst>
            </p:seq>
            <p:video fullScrn="1">
              <p:cMediaNode vol="80000">
                <p:cTn id="8" fill="hold" display="0">
                  <p:stCondLst>
                    <p:cond delay="indefinite"/>
                  </p:stCondLst>
                </p:cTn>
                <p:tgtEl>
                  <p:spTgt spid="3"/>
                </p:tgtEl>
              </p:cMediaNode>
            </p:video>
            <p:seq concurrent="1" nextAc="seek">
              <p:cTn id="9" restart="whenNotActive" fill="hold" evtFilter="cancelBubble" nodeType="interactiveSeq">
                <p:stCondLst>
                  <p:cond evt="onClick" delay="0">
                    <p:tgtEl>
                      <p:spTgt spid="2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3"/>
                                        </p:tgtEl>
                                      </p:cBhvr>
                                    </p:cmd>
                                  </p:childTnLst>
                                </p:cTn>
                              </p:par>
                            </p:childTnLst>
                          </p:cTn>
                        </p:par>
                      </p:childTnLst>
                    </p:cTn>
                  </p:par>
                </p:childTnLst>
              </p:cTn>
              <p:nextCondLst>
                <p:cond evt="onClick" delay="0">
                  <p:tgtEl>
                    <p:spTgt spid="2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lt-LT" altLang="de-DE" sz="4000" b="1" dirty="0">
                <a:solidFill>
                  <a:srgbClr val="000099"/>
                </a:solidFill>
                <a:latin typeface="+mj-lt"/>
              </a:rPr>
              <a:t>Sudėliokite apsaugos priemones </a:t>
            </a:r>
          </a:p>
          <a:p>
            <a:pPr algn="ctr" eaLnBrk="1" hangingPunct="1">
              <a:spcBef>
                <a:spcPts val="0"/>
              </a:spcBef>
            </a:pPr>
            <a:r>
              <a:rPr lang="lt-LT" altLang="de-DE" sz="4000" b="1" dirty="0">
                <a:solidFill>
                  <a:srgbClr val="000099"/>
                </a:solidFill>
                <a:latin typeface="+mj-lt"/>
              </a:rPr>
              <a:t>į vietas!</a:t>
            </a:r>
          </a:p>
        </p:txBody>
      </p:sp>
      <p:sp>
        <p:nvSpPr>
          <p:cNvPr id="14339" name="Text Box 58"/>
          <p:cNvSpPr txBox="1">
            <a:spLocks noChangeArrowheads="1"/>
          </p:cNvSpPr>
          <p:nvPr/>
        </p:nvSpPr>
        <p:spPr bwMode="auto">
          <a:xfrm>
            <a:off x="5940152" y="5424178"/>
            <a:ext cx="1750339"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1600" b="1" dirty="0" smtClean="0">
                <a:solidFill>
                  <a:srgbClr val="000099"/>
                </a:solidFill>
                <a:latin typeface="+mj-lt"/>
              </a:rPr>
              <a:t>Vandens ženklas</a:t>
            </a:r>
            <a:endParaRPr lang="lt-LT"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1600" b="1" dirty="0" smtClean="0">
                <a:solidFill>
                  <a:srgbClr val="000099"/>
                </a:solidFill>
                <a:latin typeface="+mj-lt"/>
              </a:rPr>
              <a:t>Holograma</a:t>
            </a:r>
            <a:endParaRPr lang="lt-LT" altLang="de-DE" sz="1600" b="1" dirty="0">
              <a:solidFill>
                <a:srgbClr val="000099"/>
              </a:solidFill>
              <a:latin typeface="+mj-lt"/>
            </a:endParaRPr>
          </a:p>
        </p:txBody>
      </p:sp>
      <p:sp>
        <p:nvSpPr>
          <p:cNvPr id="14342" name="Text Box 31"/>
          <p:cNvSpPr txBox="1">
            <a:spLocks noChangeArrowheads="1"/>
          </p:cNvSpPr>
          <p:nvPr/>
        </p:nvSpPr>
        <p:spPr bwMode="auto">
          <a:xfrm>
            <a:off x="170491" y="6019649"/>
            <a:ext cx="159319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1600" b="1" dirty="0" smtClean="0">
                <a:solidFill>
                  <a:srgbClr val="000099"/>
                </a:solidFill>
                <a:latin typeface="+mj-lt"/>
              </a:rPr>
              <a:t>Iškilūs brūkšneliai</a:t>
            </a:r>
            <a:endParaRPr lang="lt-LT" altLang="de-DE" sz="1600" b="1" dirty="0">
              <a:solidFill>
                <a:srgbClr val="000099"/>
              </a:solidFill>
              <a:latin typeface="+mj-lt"/>
            </a:endParaRPr>
          </a:p>
        </p:txBody>
      </p:sp>
      <p:sp>
        <p:nvSpPr>
          <p:cNvPr id="14343" name="Text Box 58"/>
          <p:cNvSpPr txBox="1">
            <a:spLocks noChangeArrowheads="1"/>
          </p:cNvSpPr>
          <p:nvPr/>
        </p:nvSpPr>
        <p:spPr bwMode="auto">
          <a:xfrm>
            <a:off x="15240" y="4124995"/>
            <a:ext cx="25557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1600" b="1" dirty="0" smtClean="0">
                <a:solidFill>
                  <a:srgbClr val="000099"/>
                </a:solidFill>
                <a:latin typeface="+mj-lt"/>
              </a:rPr>
              <a:t>Smaragdo spalvos skaičius</a:t>
            </a:r>
            <a:endParaRPr lang="lt-LT" altLang="de-DE" sz="1600" b="1" dirty="0">
              <a:solidFill>
                <a:srgbClr val="000099"/>
              </a:solidFill>
              <a:latin typeface="+mj-lt"/>
            </a:endParaRPr>
          </a:p>
        </p:txBody>
      </p:sp>
      <p:sp>
        <p:nvSpPr>
          <p:cNvPr id="31" name="Text Box 58"/>
          <p:cNvSpPr txBox="1">
            <a:spLocks noChangeArrowheads="1"/>
          </p:cNvSpPr>
          <p:nvPr/>
        </p:nvSpPr>
        <p:spPr bwMode="auto">
          <a:xfrm>
            <a:off x="5870004" y="6128560"/>
            <a:ext cx="251842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1600" b="1" dirty="0" smtClean="0">
                <a:solidFill>
                  <a:srgbClr val="000099"/>
                </a:solidFill>
                <a:latin typeface="+mj-lt"/>
              </a:rPr>
              <a:t>Langelis su portretu</a:t>
            </a:r>
            <a:endParaRPr lang="lt-LT"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lt-LT" smtClean="0">
                <a:solidFill>
                  <a:srgbClr val="000099"/>
                </a:solidFill>
                <a:latin typeface="+mj-lt"/>
              </a:rPr>
              <a:pPr>
                <a:defRPr/>
              </a:pPr>
              <a:t>11</a:t>
            </a:fld>
            <a:endParaRPr lang="lt-LT" dirty="0">
              <a:solidFill>
                <a:srgbClr val="000099"/>
              </a:solidFill>
              <a:latin typeface="+mj-lt"/>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Kas </a:t>
            </a:r>
            <a:r>
              <a:rPr lang="fr-FR" altLang="de-DE" sz="4000" b="1" dirty="0" err="1">
                <a:solidFill>
                  <a:srgbClr val="000099"/>
                </a:solidFill>
                <a:latin typeface="+mj-lt"/>
              </a:rPr>
              <a:t>rūpinasi</a:t>
            </a:r>
            <a:r>
              <a:rPr lang="fr-FR" altLang="de-DE" sz="4000" b="1" dirty="0">
                <a:solidFill>
                  <a:srgbClr val="000099"/>
                </a:solidFill>
                <a:latin typeface="+mj-lt"/>
              </a:rPr>
              <a:t> </a:t>
            </a:r>
            <a:r>
              <a:rPr lang="fr-FR" altLang="de-DE" sz="4000" b="1" dirty="0" err="1">
                <a:solidFill>
                  <a:srgbClr val="000099"/>
                </a:solidFill>
                <a:latin typeface="+mj-lt"/>
              </a:rPr>
              <a:t>eurais</a:t>
            </a:r>
            <a:r>
              <a:rPr lang="fr-FR" altLang="de-DE" sz="4000" b="1" dirty="0">
                <a:solidFill>
                  <a:srgbClr val="000099"/>
                </a:solidFill>
                <a:latin typeface="+mj-lt"/>
              </a:rPr>
              <a:t>?</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12</a:t>
            </a:fld>
            <a:endParaRPr lang="fr-FR" dirty="0">
              <a:solidFill>
                <a:srgbClr val="000099"/>
              </a:solidFill>
              <a:latin typeface="+mj-lt"/>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Kd2\ECB\Beratung\Direct Marketing\Euro 5 und 10 und 20 Euro School ppt\Praese Material\Legenden\Legende_LT.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286539" cy="39585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LT.png"/>
          <p:cNvPicPr>
            <a:picLocks noChangeAspect="1" noChangeArrowheads="1"/>
          </p:cNvPicPr>
          <p:nvPr/>
        </p:nvPicPr>
        <p:blipFill rotWithShape="1">
          <a:blip r:embed="rId25">
            <a:extLst>
              <a:ext uri="{28A0092B-C50C-407E-A947-70E740481C1C}">
                <a14:useLocalDpi xmlns:a14="http://schemas.microsoft.com/office/drawing/2010/main" val="0"/>
              </a:ext>
            </a:extLst>
          </a:blip>
          <a:srcRect r="24883"/>
          <a:stretch/>
        </p:blipFill>
        <p:spPr bwMode="auto">
          <a:xfrm>
            <a:off x="108000" y="4320000"/>
            <a:ext cx="380998" cy="247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187973" y="6567488"/>
            <a:ext cx="474841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lt-LT" altLang="de-DE" sz="1000" dirty="0" smtClean="0">
                <a:solidFill>
                  <a:schemeClr val="bg1"/>
                </a:solidFill>
                <a:latin typeface="+mj-lt"/>
              </a:rPr>
              <a:t>© Europos Centrinis Bankas, 2015 (pagal </a:t>
            </a:r>
            <a:r>
              <a:rPr lang="lt-LT" altLang="de-DE" sz="1000" i="1" dirty="0" err="1" smtClean="0">
                <a:solidFill>
                  <a:schemeClr val="bg1"/>
                </a:solidFill>
                <a:latin typeface="+mj-lt"/>
              </a:rPr>
              <a:t>Banque</a:t>
            </a:r>
            <a:r>
              <a:rPr lang="lt-LT" altLang="de-DE" sz="1000" i="1" dirty="0" smtClean="0">
                <a:solidFill>
                  <a:schemeClr val="bg1"/>
                </a:solidFill>
                <a:latin typeface="+mj-lt"/>
              </a:rPr>
              <a:t> </a:t>
            </a:r>
            <a:r>
              <a:rPr lang="lt-LT" altLang="de-DE" sz="1000" i="1" dirty="0" err="1" smtClean="0">
                <a:solidFill>
                  <a:schemeClr val="bg1"/>
                </a:solidFill>
                <a:latin typeface="+mj-lt"/>
              </a:rPr>
              <a:t>de</a:t>
            </a:r>
            <a:r>
              <a:rPr lang="lt-LT" altLang="de-DE" sz="1000" i="1" dirty="0" smtClean="0">
                <a:solidFill>
                  <a:schemeClr val="bg1"/>
                </a:solidFill>
                <a:latin typeface="+mj-lt"/>
              </a:rPr>
              <a:t> France </a:t>
            </a:r>
            <a:r>
              <a:rPr lang="lt-LT" altLang="de-DE" sz="1000" dirty="0" smtClean="0">
                <a:solidFill>
                  <a:schemeClr val="bg1"/>
                </a:solidFill>
                <a:latin typeface="+mj-lt"/>
              </a:rPr>
              <a:t>sukurtą koncepciją)</a:t>
            </a:r>
            <a:endParaRPr lang="lt-LT" altLang="de-DE" sz="1000" dirty="0">
              <a:solidFill>
                <a:schemeClr val="bg1"/>
              </a:solidFill>
              <a:latin typeface="+mj-lt"/>
            </a:endParaRPr>
          </a:p>
        </p:txBody>
      </p:sp>
      <p:grpSp>
        <p:nvGrpSpPr>
          <p:cNvPr id="15365" name="Gruppieren 2"/>
          <p:cNvGrpSpPr>
            <a:grpSpLocks/>
          </p:cNvGrpSpPr>
          <p:nvPr/>
        </p:nvGrpSpPr>
        <p:grpSpPr bwMode="auto">
          <a:xfrm rot="190444">
            <a:off x="1449353" y="481197"/>
            <a:ext cx="2812311" cy="1728790"/>
            <a:chOff x="1115265" y="1353757"/>
            <a:chExt cx="3453652"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30428" y="2067577"/>
              <a:ext cx="3138489" cy="4577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lt-LT" altLang="de-DE" b="1" dirty="0" smtClean="0">
                  <a:solidFill>
                    <a:srgbClr val="000099"/>
                  </a:solidFill>
                  <a:latin typeface="+mj-lt"/>
                </a:rPr>
                <a:t>Žaiskite </a:t>
              </a:r>
              <a:r>
                <a:rPr lang="lt-LT" altLang="de-DE" b="1" i="1" dirty="0" smtClean="0">
                  <a:solidFill>
                    <a:srgbClr val="000099"/>
                  </a:solidFill>
                  <a:latin typeface="+mj-lt"/>
                </a:rPr>
                <a:t>Euro </a:t>
              </a:r>
              <a:r>
                <a:rPr lang="lt-LT" altLang="de-DE" b="1" i="1" dirty="0" err="1" smtClean="0">
                  <a:solidFill>
                    <a:srgbClr val="000099"/>
                  </a:solidFill>
                  <a:latin typeface="+mj-lt"/>
                </a:rPr>
                <a:t>Run</a:t>
              </a:r>
              <a:endParaRPr lang="lt-LT" altLang="de-DE" b="1" i="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80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b="1" dirty="0" smtClean="0">
                  <a:solidFill>
                    <a:srgbClr val="000099"/>
                  </a:solidFill>
                  <a:latin typeface="+mj-lt"/>
                </a:rPr>
                <a:t>...ir sužinosite dar daugiau!</a:t>
              </a:r>
              <a:endParaRPr lang="lt-LT" altLang="de-DE" b="1" dirty="0">
                <a:solidFill>
                  <a:srgbClr val="000099"/>
                </a:solidFill>
                <a:latin typeface="+mj-lt"/>
              </a:endParaRPr>
            </a:p>
          </p:txBody>
        </p:sp>
      </p:grpSp>
      <p:sp>
        <p:nvSpPr>
          <p:cNvPr id="2" name="Rectangle 1"/>
          <p:cNvSpPr/>
          <p:nvPr/>
        </p:nvSpPr>
        <p:spPr>
          <a:xfrm>
            <a:off x="2878303" y="5553857"/>
            <a:ext cx="3369256" cy="414985"/>
          </a:xfrm>
          <a:prstGeom prst="rect">
            <a:avLst/>
          </a:prstGeom>
        </p:spPr>
        <p:txBody>
          <a:bodyPr wrap="none">
            <a:spAutoFit/>
          </a:bodyPr>
          <a:lstStyle/>
          <a:p>
            <a:pPr algn="ctr">
              <a:lnSpc>
                <a:spcPct val="130000"/>
              </a:lnSpc>
              <a:spcBef>
                <a:spcPct val="50000"/>
              </a:spcBef>
            </a:pPr>
            <a:r>
              <a:rPr lang="lt-LT" b="1" dirty="0" err="1" smtClean="0">
                <a:solidFill>
                  <a:srgbClr val="000099"/>
                </a:solidFill>
                <a:latin typeface="+mj-lt"/>
              </a:rPr>
              <a:t>www.nauji-euru-banknotai.eu</a:t>
            </a:r>
            <a:endParaRPr lang="lt-LT" b="1" dirty="0">
              <a:solidFill>
                <a:srgbClr val="000099"/>
              </a:solidFill>
              <a:latin typeface="+mj-lt"/>
            </a:endParaRP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Eurų monetos</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latin typeface="+mj-lt"/>
            </a:endParaRPr>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66072" y="1534938"/>
            <a:ext cx="2160240" cy="840230"/>
          </a:xfrm>
          <a:prstGeom prst="rect">
            <a:avLst/>
          </a:prstGeom>
        </p:spPr>
        <p:txBody>
          <a:bodyPr wrap="square">
            <a:spAutoFit/>
          </a:bodyPr>
          <a:lstStyle/>
          <a:p>
            <a:pPr lvl="1" algn="ctr">
              <a:lnSpc>
                <a:spcPct val="90000"/>
              </a:lnSpc>
              <a:buClr>
                <a:srgbClr val="FF9900"/>
              </a:buClr>
              <a:buSzPct val="205000"/>
            </a:pPr>
            <a:r>
              <a:rPr lang="fi-FI" altLang="de-DE" b="1" dirty="0">
                <a:solidFill>
                  <a:srgbClr val="000099"/>
                </a:solidFill>
                <a:latin typeface="+mj-lt"/>
              </a:rPr>
              <a:t>Kuri moneta iš kurios šalies?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latin typeface="+mj-lt"/>
              </a:rPr>
              <a:pPr>
                <a:defRPr/>
              </a:pPr>
              <a:t>2</a:t>
            </a:fld>
            <a:endParaRPr lang="fr-FR" dirty="0">
              <a:solidFill>
                <a:srgbClr val="000099"/>
              </a:solidFill>
              <a:latin typeface="+mj-lt"/>
            </a:endParaRPr>
          </a:p>
        </p:txBody>
      </p:sp>
      <p:pic>
        <p:nvPicPr>
          <p:cNvPr id="39" name="Picture 2" descr="O:\Kd2\ECB\Beratung\Direct Marketing\Euro 5 und 10 und 20 Euro School ppt\Praese Material\Legenden\Legende_LT.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86539" cy="395858"/>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O:\Kd2\ECB\Beratung\Direct Marketing\Euro 5 und 10 und 20 Euro School ppt\Praese Material\Inseln\Inseln_LT.png"/>
          <p:cNvPicPr>
            <a:picLocks noChangeAspect="1" noChangeArrowheads="1"/>
          </p:cNvPicPr>
          <p:nvPr/>
        </p:nvPicPr>
        <p:blipFill rotWithShape="1">
          <a:blip r:embed="rId34">
            <a:extLst>
              <a:ext uri="{28A0092B-C50C-407E-A947-70E740481C1C}">
                <a14:useLocalDpi xmlns:a14="http://schemas.microsoft.com/office/drawing/2010/main" val="0"/>
              </a:ext>
            </a:extLst>
          </a:blip>
          <a:srcRect r="24883"/>
          <a:stretch/>
        </p:blipFill>
        <p:spPr bwMode="auto">
          <a:xfrm>
            <a:off x="108000" y="4320000"/>
            <a:ext cx="380998"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Klasikinis</a:t>
            </a:r>
            <a:endParaRPr lang="en-GB" sz="1600" b="1" dirty="0">
              <a:solidFill>
                <a:srgbClr val="000099"/>
              </a:solidFill>
              <a:latin typeface="+mj-lt"/>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Romaninis</a:t>
            </a:r>
            <a:r>
              <a:rPr lang="en-GB" sz="1600" b="1" dirty="0">
                <a:solidFill>
                  <a:srgbClr val="000099"/>
                </a:solidFill>
                <a:latin typeface="+mj-lt"/>
              </a:rPr>
              <a:t> </a:t>
            </a: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smtClean="0">
                <a:solidFill>
                  <a:srgbClr val="000099"/>
                </a:solidFill>
                <a:latin typeface="+mj-lt"/>
              </a:rPr>
              <a:t>Gotikos</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Eurų banknotai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620985" y="1268760"/>
            <a:ext cx="2520280" cy="1338828"/>
          </a:xfrm>
          <a:prstGeom prst="rect">
            <a:avLst/>
          </a:prstGeom>
        </p:spPr>
        <p:txBody>
          <a:bodyPr wrap="square">
            <a:spAutoFit/>
          </a:bodyPr>
          <a:lstStyle/>
          <a:p>
            <a:pPr lvl="1" algn="ctr">
              <a:lnSpc>
                <a:spcPct val="90000"/>
              </a:lnSpc>
              <a:buClr>
                <a:srgbClr val="FF9900"/>
              </a:buClr>
              <a:buSzPct val="205000"/>
            </a:pPr>
            <a:r>
              <a:rPr lang="lt-LT" altLang="de-DE" b="1" dirty="0">
                <a:solidFill>
                  <a:srgbClr val="000099"/>
                </a:solidFill>
                <a:latin typeface="+mj-lt"/>
              </a:rPr>
              <a:t>Ant </a:t>
            </a:r>
            <a:r>
              <a:rPr lang="lt-LT" altLang="de-DE" b="1" dirty="0" smtClean="0">
                <a:solidFill>
                  <a:srgbClr val="000099"/>
                </a:solidFill>
                <a:latin typeface="+mj-lt"/>
              </a:rPr>
              <a:t>jų </a:t>
            </a:r>
            <a:r>
              <a:rPr lang="lt-LT" altLang="de-DE" b="1" dirty="0">
                <a:solidFill>
                  <a:srgbClr val="000099"/>
                </a:solidFill>
                <a:latin typeface="+mj-lt"/>
              </a:rPr>
              <a:t>vaizduojami įvairūs Europos architektūros stiliai </a:t>
            </a: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3</a:t>
            </a:fld>
            <a:endParaRPr lang="fr-FR" dirty="0">
              <a:solidFill>
                <a:srgbClr val="000099"/>
              </a:solidFill>
              <a:latin typeface="+mj-lt"/>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83965"/>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err="1">
                <a:solidFill>
                  <a:srgbClr val="000099"/>
                </a:solidFill>
                <a:latin typeface="+mj-lt"/>
              </a:rPr>
              <a:t>Renesansas</a:t>
            </a:r>
            <a:endParaRPr lang="en-GB" sz="1600" b="1" dirty="0">
              <a:solidFill>
                <a:srgbClr val="000099"/>
              </a:solidFill>
              <a:latin typeface="+mj-lt"/>
            </a:endParaRPr>
          </a:p>
        </p:txBody>
      </p:sp>
      <p:sp>
        <p:nvSpPr>
          <p:cNvPr id="20" name="TextBox 19"/>
          <p:cNvSpPr txBox="1"/>
          <p:nvPr/>
        </p:nvSpPr>
        <p:spPr>
          <a:xfrm>
            <a:off x="415049" y="6157751"/>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err="1">
                <a:solidFill>
                  <a:srgbClr val="000099"/>
                </a:solidFill>
                <a:latin typeface="+mj-lt"/>
              </a:rPr>
              <a:t>Barokas</a:t>
            </a:r>
            <a:endParaRPr lang="en-GB" sz="1600" b="1" dirty="0">
              <a:solidFill>
                <a:srgbClr val="000099"/>
              </a:solidFill>
              <a:latin typeface="+mj-lt"/>
            </a:endParaRPr>
          </a:p>
        </p:txBody>
      </p:sp>
      <p:sp>
        <p:nvSpPr>
          <p:cNvPr id="21" name="TextBox 20"/>
          <p:cNvSpPr txBox="1"/>
          <p:nvPr/>
        </p:nvSpPr>
        <p:spPr>
          <a:xfrm>
            <a:off x="3238138" y="6159199"/>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a:solidFill>
                  <a:srgbClr val="000099"/>
                </a:solidFill>
                <a:latin typeface="+mj-lt"/>
              </a:rPr>
              <a:t>XIX a. </a:t>
            </a:r>
            <a:r>
              <a:rPr lang="en-GB" sz="1600" b="1" dirty="0" err="1">
                <a:solidFill>
                  <a:srgbClr val="000099"/>
                </a:solidFill>
                <a:latin typeface="+mj-lt"/>
              </a:rPr>
              <a:t>plieno</a:t>
            </a:r>
            <a:r>
              <a:rPr lang="en-GB" sz="1600" b="1" dirty="0">
                <a:solidFill>
                  <a:srgbClr val="000099"/>
                </a:solidFill>
                <a:latin typeface="+mj-lt"/>
              </a:rPr>
              <a:t> </a:t>
            </a:r>
            <a:r>
              <a:rPr lang="en-GB" sz="1600" b="1" dirty="0" err="1">
                <a:solidFill>
                  <a:srgbClr val="000099"/>
                </a:solidFill>
                <a:latin typeface="+mj-lt"/>
              </a:rPr>
              <a:t>ir</a:t>
            </a:r>
            <a:r>
              <a:rPr lang="en-GB" sz="1600" b="1" dirty="0">
                <a:solidFill>
                  <a:srgbClr val="000099"/>
                </a:solidFill>
                <a:latin typeface="+mj-lt"/>
              </a:rPr>
              <a:t> </a:t>
            </a:r>
            <a:r>
              <a:rPr lang="en-GB" sz="1600" b="1" dirty="0" err="1">
                <a:solidFill>
                  <a:srgbClr val="000099"/>
                </a:solidFill>
                <a:latin typeface="+mj-lt"/>
              </a:rPr>
              <a:t>stiklo</a:t>
            </a:r>
            <a:r>
              <a:rPr lang="en-GB" sz="1600" b="1" dirty="0">
                <a:solidFill>
                  <a:srgbClr val="000099"/>
                </a:solidFill>
                <a:latin typeface="+mj-lt"/>
              </a:rPr>
              <a:t> </a:t>
            </a:r>
            <a:r>
              <a:rPr lang="en-GB" sz="1600" b="1" dirty="0" err="1">
                <a:solidFill>
                  <a:srgbClr val="000099"/>
                </a:solidFill>
                <a:latin typeface="+mj-lt"/>
              </a:rPr>
              <a:t>architektūra</a:t>
            </a:r>
            <a:r>
              <a:rPr lang="en-GB" sz="1600" b="1" dirty="0">
                <a:solidFill>
                  <a:srgbClr val="000099"/>
                </a:solidFill>
                <a:latin typeface="+mj-lt"/>
              </a:rPr>
              <a:t> </a:t>
            </a:r>
          </a:p>
        </p:txBody>
      </p:sp>
      <p:sp>
        <p:nvSpPr>
          <p:cNvPr id="26" name="TextBox 25"/>
          <p:cNvSpPr txBox="1"/>
          <p:nvPr/>
        </p:nvSpPr>
        <p:spPr>
          <a:xfrm>
            <a:off x="6218659" y="6157751"/>
            <a:ext cx="2448000" cy="58320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nchor="ctr" anchorCtr="0">
            <a:noAutofit/>
          </a:bodyPr>
          <a:lstStyle/>
          <a:p>
            <a:pPr algn="ctr"/>
            <a:r>
              <a:rPr lang="en-GB" sz="1600" b="1" dirty="0">
                <a:solidFill>
                  <a:srgbClr val="000099"/>
                </a:solidFill>
                <a:latin typeface="+mj-lt"/>
              </a:rPr>
              <a:t>XX a.</a:t>
            </a: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Eurų banknotai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fi-FI" b="1" dirty="0">
                <a:solidFill>
                  <a:srgbClr val="000099"/>
                </a:solidFill>
                <a:latin typeface="+mj-lt"/>
              </a:rPr>
              <a:t>Ant jų pavaizduoti langai, vartai ir tiltai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581128"/>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581128"/>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581128"/>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4</a:t>
            </a:fld>
            <a:endParaRPr lang="fr-FR" dirty="0">
              <a:solidFill>
                <a:srgbClr val="000099"/>
              </a:solidFill>
              <a:latin typeface="+mj-lt"/>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332000" y="3977160"/>
            <a:ext cx="3456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sp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lt-LT" sz="1600" b="1" dirty="0">
                <a:solidFill>
                  <a:srgbClr val="000099"/>
                </a:solidFill>
                <a:latin typeface="+mj-lt"/>
              </a:rPr>
              <a:t>Tiltai simbolizuoja Europos tautų tarpusavio bendradarbiavimą bei Europos bendradarbiavimą su kitais pasaulio regionais</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Eurų banknotai </a:t>
            </a:r>
          </a:p>
        </p:txBody>
      </p:sp>
      <p:grpSp>
        <p:nvGrpSpPr>
          <p:cNvPr id="3" name="Gruppieren 2"/>
          <p:cNvGrpSpPr/>
          <p:nvPr/>
        </p:nvGrpSpPr>
        <p:grpSpPr>
          <a:xfrm>
            <a:off x="5580112" y="1412776"/>
            <a:ext cx="3456000" cy="979200"/>
            <a:chOff x="5436095" y="1412776"/>
            <a:chExt cx="3312000" cy="979200"/>
          </a:xfrm>
        </p:grpSpPr>
        <p:sp>
          <p:nvSpPr>
            <p:cNvPr id="23" name="Text Box 21"/>
            <p:cNvSpPr txBox="1">
              <a:spLocks noChangeArrowheads="1"/>
            </p:cNvSpPr>
            <p:nvPr/>
          </p:nvSpPr>
          <p:spPr bwMode="auto">
            <a:xfrm>
              <a:off x="5436095"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j-lt"/>
                </a:rPr>
                <a:t>   </a:t>
              </a:r>
            </a:p>
          </p:txBody>
        </p:sp>
        <p:sp>
          <p:nvSpPr>
            <p:cNvPr id="4" name="Rechteck 3"/>
            <p:cNvSpPr/>
            <p:nvPr/>
          </p:nvSpPr>
          <p:spPr>
            <a:xfrm>
              <a:off x="5436096" y="1484784"/>
              <a:ext cx="3311975" cy="830997"/>
            </a:xfrm>
            <a:prstGeom prst="rect">
              <a:avLst/>
            </a:prstGeom>
          </p:spPr>
          <p:txBody>
            <a:bodyPr wrap="square" anchor="ctr" anchorCtr="0">
              <a:noAutofit/>
            </a:bodyPr>
            <a:lstStyle/>
            <a:p>
              <a:pPr algn="ctr">
                <a:lnSpc>
                  <a:spcPct val="90000"/>
                </a:lnSpc>
              </a:pPr>
              <a:r>
                <a:rPr lang="lt-LT" altLang="de-DE" sz="1600" b="1" dirty="0" smtClean="0">
                  <a:solidFill>
                    <a:srgbClr val="000099"/>
                  </a:solidFill>
                  <a:latin typeface="+mj-lt"/>
                </a:rPr>
                <a:t>Langai ir vartai simbolizuoja Europos atvirumo ir bendradarbiavimo dvasią</a:t>
              </a:r>
              <a:endParaRPr lang="lt-LT" altLang="de-DE" sz="1600" b="1" dirty="0">
                <a:solidFill>
                  <a:srgbClr val="000099"/>
                </a:solidFill>
                <a:latin typeface="+mj-lt"/>
              </a:endParaRP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6098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5</a:t>
            </a:fld>
            <a:endParaRPr lang="fr-FR" dirty="0">
              <a:solidFill>
                <a:srgbClr val="000099"/>
              </a:solidFill>
              <a:latin typeface="+mj-lt"/>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60"/>
            <a:ext cx="2340000" cy="830997"/>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lt-LT" sz="1600" b="1" kern="0" dirty="0">
                <a:solidFill>
                  <a:srgbClr val="000099"/>
                </a:solidFill>
                <a:latin typeface="+mj-lt"/>
              </a:rPr>
              <a:t>Europa naujųjų eurų </a:t>
            </a:r>
            <a:r>
              <a:rPr lang="lt-LT" sz="1600" b="1" kern="0" dirty="0" smtClean="0">
                <a:solidFill>
                  <a:srgbClr val="000099"/>
                </a:solidFill>
                <a:latin typeface="+mj-lt"/>
              </a:rPr>
              <a:t>banknotų</a:t>
            </a:r>
            <a:r>
              <a:rPr lang="de-DE" sz="1600" b="1" kern="0" dirty="0" smtClean="0">
                <a:solidFill>
                  <a:srgbClr val="000099"/>
                </a:solidFill>
                <a:latin typeface="+mj-lt"/>
              </a:rPr>
              <a:t> </a:t>
            </a:r>
            <a:r>
              <a:rPr lang="lt-LT" sz="1600" b="1" kern="0" dirty="0" smtClean="0">
                <a:solidFill>
                  <a:srgbClr val="000099"/>
                </a:solidFill>
                <a:latin typeface="+mj-lt"/>
              </a:rPr>
              <a:t>apsaugos </a:t>
            </a:r>
            <a:r>
              <a:rPr lang="lt-LT" sz="1600" b="1" kern="0" dirty="0">
                <a:solidFill>
                  <a:srgbClr val="000099"/>
                </a:solidFill>
                <a:latin typeface="+mj-lt"/>
              </a:rPr>
              <a:t>priemonėse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a:solidFill>
                  <a:srgbClr val="000099"/>
                </a:solidFill>
                <a:latin typeface="+mj-lt"/>
              </a:rPr>
              <a:t>Europa</a:t>
            </a: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867107" y="1124744"/>
            <a:ext cx="3001037" cy="1569660"/>
          </a:xfrm>
          <a:prstGeom prst="rect">
            <a:avLst/>
          </a:prstGeom>
        </p:spPr>
        <p:txBody>
          <a:bodyPr wrap="square">
            <a:spAutoFit/>
          </a:bodyPr>
          <a:lstStyle/>
          <a:p>
            <a:pPr algn="ctr"/>
            <a:r>
              <a:rPr lang="lt-LT" sz="1600" b="1" dirty="0">
                <a:solidFill>
                  <a:srgbClr val="000099"/>
                </a:solidFill>
                <a:latin typeface="+mj-lt"/>
              </a:rPr>
              <a:t>Labas! </a:t>
            </a:r>
          </a:p>
          <a:p>
            <a:pPr algn="ctr"/>
            <a:r>
              <a:rPr lang="lt-LT" sz="1600" b="1" dirty="0">
                <a:solidFill>
                  <a:srgbClr val="000099"/>
                </a:solidFill>
                <a:latin typeface="+mj-lt"/>
              </a:rPr>
              <a:t>Mano vardas – Europa. </a:t>
            </a:r>
          </a:p>
          <a:p>
            <a:pPr algn="ctr"/>
            <a:r>
              <a:rPr lang="lt-LT" sz="1600" b="1" dirty="0">
                <a:solidFill>
                  <a:srgbClr val="000099"/>
                </a:solidFill>
                <a:latin typeface="+mj-lt"/>
              </a:rPr>
              <a:t>Aš esu graikų mitologijos karalaitė. </a:t>
            </a:r>
          </a:p>
          <a:p>
            <a:pPr algn="ctr"/>
            <a:r>
              <a:rPr lang="lt-LT" sz="1600" b="1" dirty="0">
                <a:solidFill>
                  <a:srgbClr val="000099"/>
                </a:solidFill>
                <a:latin typeface="+mj-lt"/>
              </a:rPr>
              <a:t>Tai mano vardu pavadintas žemynas.</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6</a:t>
            </a:fld>
            <a:endParaRPr lang="fr-FR" dirty="0">
              <a:solidFill>
                <a:srgbClr val="000099"/>
              </a:solidFill>
              <a:latin typeface="+mj-lt"/>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latin typeface="+mj-lt"/>
            </a:endParaRPr>
          </a:p>
        </p:txBody>
      </p:sp>
      <p:sp>
        <p:nvSpPr>
          <p:cNvPr id="3" name="Textfeld 2"/>
          <p:cNvSpPr txBox="1"/>
          <p:nvPr/>
        </p:nvSpPr>
        <p:spPr>
          <a:xfrm>
            <a:off x="3707904" y="5877272"/>
            <a:ext cx="2016224" cy="830997"/>
          </a:xfrm>
          <a:prstGeom prst="rect">
            <a:avLst/>
          </a:prstGeom>
          <a:noFill/>
        </p:spPr>
        <p:txBody>
          <a:bodyPr wrap="square" rtlCol="0">
            <a:spAutoFit/>
          </a:bodyPr>
          <a:lstStyle/>
          <a:p>
            <a:pPr marL="0" indent="0" algn="ctr">
              <a:buFontTx/>
              <a:buNone/>
            </a:pPr>
            <a:r>
              <a:rPr lang="lt-LT" sz="1600" b="1" kern="0" dirty="0">
                <a:solidFill>
                  <a:srgbClr val="000099"/>
                </a:solidFill>
                <a:latin typeface="+mj-lt"/>
              </a:rPr>
              <a:t>Luvre saugoma graikų vaza su Europos atvaizdu</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uppieren 4"/>
          <p:cNvGrpSpPr/>
          <p:nvPr/>
        </p:nvGrpSpPr>
        <p:grpSpPr>
          <a:xfrm>
            <a:off x="1532656" y="1419531"/>
            <a:ext cx="2089911" cy="1793445"/>
            <a:chOff x="1433461" y="1264772"/>
            <a:chExt cx="2375986" cy="1793445"/>
          </a:xfrm>
          <a:effectLst>
            <a:outerShdw blurRad="50800" dist="38100" dir="16200000" algn="tl" rotWithShape="0">
              <a:prstClr val="black">
                <a:alpha val="40000"/>
              </a:prst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1433461" y="1264772"/>
              <a:ext cx="2373813" cy="1793445"/>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654325" y="1351816"/>
              <a:ext cx="2155122" cy="1077218"/>
            </a:xfrm>
            <a:prstGeom prst="rect">
              <a:avLst/>
            </a:prstGeom>
          </p:spPr>
          <p:txBody>
            <a:bodyPr wrap="square">
              <a:spAutoFit/>
            </a:bodyPr>
            <a:lstStyle/>
            <a:p>
              <a:pPr algn="ctr"/>
              <a:r>
                <a:rPr lang="lt-LT" sz="1580" b="1" dirty="0" smtClean="0">
                  <a:solidFill>
                    <a:srgbClr val="000099"/>
                  </a:solidFill>
                  <a:latin typeface="+mj-lt"/>
                </a:rPr>
                <a:t>Tai visai</a:t>
              </a:r>
            </a:p>
            <a:p>
              <a:pPr algn="ctr"/>
              <a:r>
                <a:rPr lang="lt-LT" sz="1580" b="1" dirty="0" smtClean="0">
                  <a:solidFill>
                    <a:srgbClr val="000099"/>
                  </a:solidFill>
                  <a:latin typeface="+mj-lt"/>
                </a:rPr>
                <a:t> nesunku! Tereikia pačiupinėti...</a:t>
              </a:r>
              <a:endParaRPr lang="lt-LT" sz="1580" b="1" dirty="0">
                <a:solidFill>
                  <a:srgbClr val="000099"/>
                </a:solidFill>
                <a:latin typeface="+mj-lt"/>
              </a:endParaRP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Gruppieren 3"/>
          <p:cNvGrpSpPr/>
          <p:nvPr/>
        </p:nvGrpSpPr>
        <p:grpSpPr>
          <a:xfrm>
            <a:off x="4546283" y="1427616"/>
            <a:ext cx="1560747" cy="1551014"/>
            <a:chOff x="4546283" y="1427616"/>
            <a:chExt cx="1560747"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716016" y="1803296"/>
              <a:ext cx="1390064" cy="338554"/>
            </a:xfrm>
            <a:prstGeom prst="rect">
              <a:avLst/>
            </a:prstGeom>
          </p:spPr>
          <p:txBody>
            <a:bodyPr wrap="square">
              <a:spAutoFit/>
            </a:bodyPr>
            <a:lstStyle/>
            <a:p>
              <a:pPr algn="ctr"/>
              <a:r>
                <a:rPr lang="lt-LT" sz="1600" b="1" dirty="0" smtClean="0">
                  <a:solidFill>
                    <a:srgbClr val="000099"/>
                  </a:solidFill>
                  <a:latin typeface="+mj-lt"/>
                </a:rPr>
                <a:t>pažvelgti...</a:t>
              </a:r>
              <a:endParaRPr lang="lt-LT" sz="1600" b="1" dirty="0">
                <a:solidFill>
                  <a:srgbClr val="000099"/>
                </a:solidFill>
                <a:latin typeface="+mj-lt"/>
              </a:endParaRPr>
            </a:p>
          </p:txBody>
        </p:sp>
      </p:grpSp>
      <p:sp>
        <p:nvSpPr>
          <p:cNvPr id="9220" name="Text Box 45"/>
          <p:cNvSpPr txBox="1">
            <a:spLocks noChangeArrowheads="1"/>
          </p:cNvSpPr>
          <p:nvPr/>
        </p:nvSpPr>
        <p:spPr bwMode="auto">
          <a:xfrm>
            <a:off x="107504" y="5809738"/>
            <a:ext cx="2736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3100" b="1" dirty="0" smtClean="0">
                <a:solidFill>
                  <a:srgbClr val="000099"/>
                </a:solidFill>
                <a:latin typeface="+mj-lt"/>
              </a:rPr>
              <a:t>Pačiupinėkite</a:t>
            </a:r>
            <a:endParaRPr lang="lt-LT" altLang="de-DE" sz="3100" b="1" dirty="0">
              <a:solidFill>
                <a:srgbClr val="000099"/>
              </a:solidFill>
              <a:latin typeface="+mj-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lt-LT" altLang="de-DE" sz="3600" b="1" cap="small" dirty="0" smtClean="0">
                <a:solidFill>
                  <a:srgbClr val="000099"/>
                </a:solidFill>
                <a:latin typeface="+mj-lt"/>
              </a:rPr>
              <a:t> </a:t>
            </a:r>
            <a:r>
              <a:rPr lang="lt-LT" altLang="de-DE" sz="3600" b="1" dirty="0" smtClean="0">
                <a:solidFill>
                  <a:srgbClr val="000099"/>
                </a:solidFill>
                <a:latin typeface="+mj-lt"/>
              </a:rPr>
              <a:t>Kaip atskirti, </a:t>
            </a:r>
          </a:p>
          <a:p>
            <a:pPr algn="ctr" eaLnBrk="1" hangingPunct="1">
              <a:spcBef>
                <a:spcPts val="0"/>
              </a:spcBef>
            </a:pPr>
            <a:r>
              <a:rPr lang="lt-LT" altLang="de-DE" sz="3600" b="1" dirty="0" smtClean="0">
                <a:solidFill>
                  <a:srgbClr val="000099"/>
                </a:solidFill>
                <a:latin typeface="+mj-lt"/>
              </a:rPr>
              <a:t>ar banknotas tikras? </a:t>
            </a:r>
            <a:endParaRPr lang="lt-LT" altLang="de-DE" sz="3600" b="1" dirty="0">
              <a:solidFill>
                <a:srgbClr val="000099"/>
              </a:solidFill>
              <a:latin typeface="+mj-lt"/>
            </a:endParaRPr>
          </a:p>
        </p:txBody>
      </p:sp>
      <p:grpSp>
        <p:nvGrpSpPr>
          <p:cNvPr id="22" name="Gruppieren 21"/>
          <p:cNvGrpSpPr/>
          <p:nvPr/>
        </p:nvGrpSpPr>
        <p:grpSpPr>
          <a:xfrm rot="1568704">
            <a:off x="6131714" y="1443491"/>
            <a:ext cx="1371605" cy="1166949"/>
            <a:chOff x="4636111" y="891245"/>
            <a:chExt cx="2668845"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636111" y="1093073"/>
              <a:ext cx="2479376" cy="598643"/>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lt-LT" altLang="de-DE" sz="1600" b="1" dirty="0" smtClean="0">
                  <a:solidFill>
                    <a:srgbClr val="000099"/>
                  </a:solidFill>
                  <a:latin typeface="+mj-lt"/>
                </a:rPr>
                <a:t>... ir pakreipti!</a:t>
              </a:r>
              <a:endParaRPr lang="lt-LT" altLang="de-DE" sz="1600" b="1" dirty="0">
                <a:solidFill>
                  <a:srgbClr val="000099"/>
                </a:solidFill>
                <a:latin typeface="+mj-lt"/>
              </a:endParaRP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lt-LT" smtClean="0">
                <a:solidFill>
                  <a:srgbClr val="000099"/>
                </a:solidFill>
                <a:latin typeface="+mj-lt"/>
              </a:rPr>
              <a:pPr>
                <a:defRPr/>
              </a:pPr>
              <a:t>7</a:t>
            </a:fld>
            <a:endParaRPr lang="lt-LT" dirty="0">
              <a:solidFill>
                <a:srgbClr val="000099"/>
              </a:solidFill>
              <a:latin typeface="+mj-lt"/>
            </a:endParaRPr>
          </a:p>
        </p:txBody>
      </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7">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210704" y="5809625"/>
            <a:ext cx="2736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3100" b="1" dirty="0" smtClean="0">
                <a:solidFill>
                  <a:srgbClr val="000099"/>
                </a:solidFill>
                <a:latin typeface="+mj-lt"/>
              </a:rPr>
              <a:t>Pažvelkite</a:t>
            </a:r>
            <a:endParaRPr lang="lt-LT" altLang="de-DE" sz="3100" b="1" dirty="0">
              <a:solidFill>
                <a:srgbClr val="000099"/>
              </a:solidFill>
              <a:latin typeface="+mj-lt"/>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75845"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292088" y="5805264"/>
            <a:ext cx="2736000" cy="648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t-LT" altLang="de-DE" sz="3100" b="1" dirty="0" smtClean="0">
                <a:solidFill>
                  <a:srgbClr val="000099"/>
                </a:solidFill>
                <a:latin typeface="+mj-lt"/>
              </a:rPr>
              <a:t>Pakreipkite</a:t>
            </a:r>
            <a:endParaRPr lang="lt-LT" altLang="de-DE" sz="3100" b="1" dirty="0">
              <a:solidFill>
                <a:srgbClr val="000099"/>
              </a:solidFill>
              <a:latin typeface="+mj-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randombar(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3070800"/>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1"/>
            <a:ext cx="756084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PAČIUPINĖKITE </a:t>
            </a:r>
            <a:endParaRPr lang="de-DE" altLang="de-DE" sz="3200" b="1" dirty="0" smtClean="0">
              <a:solidFill>
                <a:srgbClr val="000099"/>
              </a:solidFill>
              <a:latin typeface="+mj-lt"/>
            </a:endParaRPr>
          </a:p>
          <a:p>
            <a:pPr algn="ctr"/>
            <a:r>
              <a:rPr lang="lt-LT" altLang="de-DE" dirty="0">
                <a:solidFill>
                  <a:srgbClr val="000099"/>
                </a:solidFill>
                <a:latin typeface="+mj-lt"/>
              </a:rPr>
              <a:t>Popierius šiugžda ir yra standus. </a:t>
            </a:r>
          </a:p>
          <a:p>
            <a:pPr algn="ctr"/>
            <a:r>
              <a:rPr lang="lt-LT" altLang="de-DE" dirty="0">
                <a:solidFill>
                  <a:srgbClr val="000099"/>
                </a:solidFill>
                <a:latin typeface="+mj-lt"/>
              </a:rPr>
              <a:t>Ant banknoto kairiojo ir dešiniojo kraštų apčiuopsite </a:t>
            </a:r>
            <a:r>
              <a:rPr lang="lt-LT" altLang="de-DE" b="1" dirty="0">
                <a:solidFill>
                  <a:srgbClr val="000099"/>
                </a:solidFill>
                <a:latin typeface="+mj-lt"/>
              </a:rPr>
              <a:t>iškilių brūkšnelių</a:t>
            </a:r>
            <a:r>
              <a:rPr lang="lt-LT" altLang="de-DE" dirty="0">
                <a:solidFill>
                  <a:srgbClr val="000099"/>
                </a:solidFill>
                <a:latin typeface="+mj-lt"/>
              </a:rPr>
              <a:t>.</a:t>
            </a:r>
          </a:p>
        </p:txBody>
      </p:sp>
      <p:sp>
        <p:nvSpPr>
          <p:cNvPr id="17" name="Rechteck 16"/>
          <p:cNvSpPr/>
          <p:nvPr/>
        </p:nvSpPr>
        <p:spPr>
          <a:xfrm>
            <a:off x="2548800" y="3078763"/>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25987" y="3080038"/>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Apsaugos priemonės</a:t>
            </a: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sp>
        <p:nvSpPr>
          <p:cNvPr id="11267" name="Text Box 6"/>
          <p:cNvSpPr txBox="1">
            <a:spLocks noChangeArrowheads="1"/>
          </p:cNvSpPr>
          <p:nvPr/>
        </p:nvSpPr>
        <p:spPr bwMode="auto">
          <a:xfrm>
            <a:off x="781200" y="1076400"/>
            <a:ext cx="756000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smtClean="0">
                <a:solidFill>
                  <a:srgbClr val="000099"/>
                </a:solidFill>
                <a:latin typeface="+mj-lt"/>
              </a:rPr>
              <a:t>PAŽVELKITE</a:t>
            </a:r>
          </a:p>
          <a:p>
            <a:pPr algn="ctr"/>
            <a:r>
              <a:rPr lang="lt-LT" altLang="de-DE" dirty="0">
                <a:solidFill>
                  <a:srgbClr val="000099"/>
                </a:solidFill>
                <a:latin typeface="+mj-lt"/>
              </a:rPr>
              <a:t>Pažvelgę į banknotą prieš šviesą, </a:t>
            </a:r>
            <a:r>
              <a:rPr lang="lt-LT" altLang="de-DE" b="1" dirty="0">
                <a:solidFill>
                  <a:srgbClr val="000099"/>
                </a:solidFill>
                <a:latin typeface="+mj-lt"/>
              </a:rPr>
              <a:t>vandens ženkle </a:t>
            </a:r>
            <a:r>
              <a:rPr lang="lt-LT" altLang="de-DE" dirty="0">
                <a:solidFill>
                  <a:srgbClr val="000099"/>
                </a:solidFill>
                <a:latin typeface="+mj-lt"/>
              </a:rPr>
              <a:t>pamatysite Europos portretą ir nominalo </a:t>
            </a:r>
            <a:r>
              <a:rPr lang="lt-LT" altLang="de-DE" dirty="0" smtClean="0">
                <a:solidFill>
                  <a:srgbClr val="000099"/>
                </a:solidFill>
                <a:latin typeface="+mj-lt"/>
              </a:rPr>
              <a:t>skaičių. </a:t>
            </a:r>
          </a:p>
          <a:p>
            <a:pPr algn="ctr"/>
            <a:r>
              <a:rPr lang="lt-LT" altLang="de-DE" dirty="0" smtClean="0">
                <a:solidFill>
                  <a:srgbClr val="000099"/>
                </a:solidFill>
                <a:latin typeface="+mj-lt"/>
              </a:rPr>
              <a:t>Langelyje </a:t>
            </a:r>
            <a:r>
              <a:rPr lang="lt-LT" altLang="de-DE" dirty="0">
                <a:solidFill>
                  <a:srgbClr val="000099"/>
                </a:solidFill>
                <a:latin typeface="+mj-lt"/>
              </a:rPr>
              <a:t>su portretu taip pat matysite Europą.</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lt-LT" altLang="de-DE" sz="4000" b="1" dirty="0">
                <a:solidFill>
                  <a:srgbClr val="000099"/>
                </a:solidFill>
                <a:latin typeface="+mj-lt"/>
              </a:rPr>
              <a:t> Apsaugos priemonės</a:t>
            </a: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latin typeface="+mj-lt"/>
              </a:rPr>
              <a:pPr>
                <a:defRPr/>
              </a:pPr>
              <a:t>9</a:t>
            </a:fld>
            <a:endParaRPr lang="fr-FR" dirty="0">
              <a:solidFill>
                <a:srgbClr val="000099"/>
              </a:solidFill>
              <a:latin typeface="+mj-lt"/>
            </a:endParaRPr>
          </a:p>
        </p:txBody>
      </p:sp>
      <p:grpSp>
        <p:nvGrpSpPr>
          <p:cNvPr id="3" name="Gruppieren 2"/>
          <p:cNvGrpSpPr/>
          <p:nvPr/>
        </p:nvGrpSpPr>
        <p:grpSpPr>
          <a:xfrm>
            <a:off x="2545200" y="3070800"/>
            <a:ext cx="4747279" cy="2563200"/>
            <a:chOff x="2545200" y="3070800"/>
            <a:chExt cx="4747279" cy="2563200"/>
          </a:xfrm>
        </p:grpSpPr>
        <p:pic>
          <p:nvPicPr>
            <p:cNvPr id="7171" name="Picture 3" descr="O:\Kd2\ECB\Beratung\Direct Marketing\Euro 5 und 10 und 20 Euro School ppt\Praese Material\Bilder\Banknot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508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965088" y="3881938"/>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gr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1"/>
          <a:stretch>
            <a:fillRect/>
          </a:stretch>
        </p:blipFill>
        <p:spPr>
          <a:xfrm>
            <a:off x="7599140" y="4218289"/>
            <a:ext cx="476672" cy="381338"/>
          </a:xfrm>
          <a:prstGeom prst="rect">
            <a:avLst/>
          </a:prstGeom>
        </p:spPr>
      </p:pic>
      <p:pic>
        <p:nvPicPr>
          <p:cNvPr id="14" name="Picture 2" descr="E:\ECB_20euro_Full Banknote_back_5787_Specimen.jp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10906" t="7593" r="9015" b="7748"/>
          <a:stretch/>
        </p:blipFill>
        <p:spPr bwMode="auto">
          <a:xfrm>
            <a:off x="7599140" y="5307941"/>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hteck 23"/>
          <p:cNvSpPr/>
          <p:nvPr/>
        </p:nvSpPr>
        <p:spPr>
          <a:xfrm>
            <a:off x="6426356" y="349285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3070800"/>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16" name="Rechteck 15"/>
          <p:cNvSpPr/>
          <p:nvPr/>
        </p:nvSpPr>
        <p:spPr>
          <a:xfrm>
            <a:off x="6392967" y="3079263"/>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latin typeface="+mj-lt"/>
            </a:endParaRPr>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seq concurrent="1" nextAc="seek">
              <p:cTn id="4" restart="whenNotActive" fill="hold" evtFilter="cancelBubble" nodeType="interactiveSeq">
                <p:stCondLst>
                  <p:cond evt="onClick" delay="0">
                    <p:tgtEl>
                      <p:spTgt spid="7170"/>
                    </p:tgtEl>
                  </p:cond>
                </p:stCondLst>
                <p:endSync evt="end" delay="0">
                  <p:rtn val="all"/>
                </p:endSync>
                <p:childTnLst>
                  <p:par>
                    <p:cTn id="5" fill="hold">
                      <p:stCondLst>
                        <p:cond delay="0"/>
                      </p:stCondLst>
                      <p:childTnLst>
                        <p:par>
                          <p:cTn id="6" fill="hold">
                            <p:stCondLst>
                              <p:cond delay="0"/>
                            </p:stCondLst>
                            <p:childTnLst>
                              <p:par>
                                <p:cTn id="7" presetID="2" presetClass="mediacall" presetSubtype="0" fill="hold" nodeType="clickEffect">
                                  <p:stCondLst>
                                    <p:cond delay="0"/>
                                  </p:stCondLst>
                                  <p:childTnLst>
                                    <p:cmd type="call" cmd="togglePause">
                                      <p:cBhvr>
                                        <p:cTn id="8" dur="1" fill="hold"/>
                                        <p:tgtEl>
                                          <p:spTgt spid="4"/>
                                        </p:tgtEl>
                                      </p:cBhvr>
                                    </p:cmd>
                                  </p:childTnLst>
                                </p:cTn>
                              </p:par>
                            </p:childTnLst>
                          </p:cTn>
                        </p:par>
                      </p:childTnLst>
                    </p:cTn>
                  </p:par>
                </p:childTnLst>
              </p:cTn>
              <p:nextCondLst>
                <p:cond evt="onClick" delay="0">
                  <p:tgtEl>
                    <p:spTgt spid="7170"/>
                  </p:tgtEl>
                </p:cond>
              </p:nextCondLst>
            </p:seq>
            <p:seq concurrent="1" nextAc="seek">
              <p:cTn id="9" restart="whenNotActive" fill="hold" evtFilter="cancelBubble" nodeType="interactiveSeq">
                <p:stCondLst>
                  <p:cond evt="onClick" delay="0">
                    <p:tgtEl>
                      <p:spTgt spid="3"/>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5"/>
                                        </p:tgtEl>
                                      </p:cBhvr>
                                    </p:cmd>
                                  </p:childTnLst>
                                </p:cTn>
                              </p:par>
                            </p:childTnLst>
                          </p:cTn>
                        </p:par>
                      </p:childTnLst>
                    </p:cTn>
                  </p:par>
                </p:childTnLst>
              </p:cTn>
              <p:nextCondLst>
                <p:cond evt="onClick" delay="0">
                  <p:tgtEl>
                    <p:spTgt spid="3"/>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996</TotalTime>
  <Words>499</Words>
  <Application>Microsoft Office PowerPoint</Application>
  <PresentationFormat>On-screen Show (4:3)</PresentationFormat>
  <Paragraphs>142</Paragraphs>
  <Slides>13</Slides>
  <Notes>13</Notes>
  <HiddenSlides>0</HiddenSlides>
  <MMClips>5</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Mielkaitiene, Justina</cp:lastModifiedBy>
  <cp:revision>566</cp:revision>
  <cp:lastPrinted>2015-07-21T13:18:24Z</cp:lastPrinted>
  <dcterms:created xsi:type="dcterms:W3CDTF">2009-03-11T08:26:58Z</dcterms:created>
  <dcterms:modified xsi:type="dcterms:W3CDTF">2015-10-06T09:14:07Z</dcterms:modified>
</cp:coreProperties>
</file>